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34"/>
  </p:notesMasterIdLst>
  <p:handoutMasterIdLst>
    <p:handoutMasterId r:id="rId35"/>
  </p:handoutMasterIdLst>
  <p:sldIdLst>
    <p:sldId id="268" r:id="rId5"/>
    <p:sldId id="267" r:id="rId6"/>
    <p:sldId id="278" r:id="rId7"/>
    <p:sldId id="279" r:id="rId8"/>
    <p:sldId id="280" r:id="rId9"/>
    <p:sldId id="283" r:id="rId10"/>
    <p:sldId id="269" r:id="rId11"/>
    <p:sldId id="271" r:id="rId12"/>
    <p:sldId id="262" r:id="rId13"/>
    <p:sldId id="272" r:id="rId14"/>
    <p:sldId id="281" r:id="rId15"/>
    <p:sldId id="282" r:id="rId16"/>
    <p:sldId id="286" r:id="rId17"/>
    <p:sldId id="287" r:id="rId18"/>
    <p:sldId id="296" r:id="rId19"/>
    <p:sldId id="297" r:id="rId20"/>
    <p:sldId id="298" r:id="rId21"/>
    <p:sldId id="299" r:id="rId22"/>
    <p:sldId id="300" r:id="rId23"/>
    <p:sldId id="291" r:id="rId24"/>
    <p:sldId id="292" r:id="rId25"/>
    <p:sldId id="293" r:id="rId26"/>
    <p:sldId id="301" r:id="rId27"/>
    <p:sldId id="304" r:id="rId28"/>
    <p:sldId id="302" r:id="rId29"/>
    <p:sldId id="303" r:id="rId30"/>
    <p:sldId id="295" r:id="rId31"/>
    <p:sldId id="276" r:id="rId32"/>
    <p:sldId id="277"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52" autoAdjust="0"/>
  </p:normalViewPr>
  <p:slideViewPr>
    <p:cSldViewPr snapToGrid="0">
      <p:cViewPr>
        <p:scale>
          <a:sx n="96" d="100"/>
          <a:sy n="96" d="100"/>
        </p:scale>
        <p:origin x="-178" y="-38"/>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4/14/2021</a:t>
            </a:fld>
            <a:endParaRPr lang="en-US" dirty="0"/>
          </a:p>
        </p:txBody>
      </p:sp>
      <p:sp>
        <p:nvSpPr>
          <p:cNvPr id="4" name="Footer Placeholder 3">
            <a:extLst>
              <a:ext uri="{FF2B5EF4-FFF2-40B4-BE49-F238E27FC236}">
                <a16:creationId xmlns=""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gif>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4/14/2021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Content Placeholder 2"/>
          <p:cNvSpPr>
            <a:spLocks noGrp="1"/>
          </p:cNvSpPr>
          <p:nvPr>
            <p:ph idx="1"/>
          </p:nvPr>
        </p:nvSpPr>
        <p:spPr>
          <a:xfrm>
            <a:off x="685801" y="1869601"/>
            <a:ext cx="10840914" cy="3921600"/>
          </a:xfrm>
        </p:spPr>
        <p:txBody>
          <a:bodyPr anchor="t" anchorCtr="0"/>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 xmlns:a16="http://schemas.microsoft.com/office/drawing/2014/main" id="{328F7C25-BFB6-430F-87B6-7D0D2C7493D6}"/>
              </a:ext>
              <a:ext uri="{C183D7F6-B498-43B3-948B-1728B52AA6E4}">
                <adec:decorative xmlns="" xmlns:adec="http://schemas.microsoft.com/office/drawing/2017/decorative"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Date Placeholder 2"/>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a:p>
        </p:txBody>
      </p:sp>
      <p:sp>
        <p:nvSpPr>
          <p:cNvPr id="4" name="Date Placeholder 3"/>
          <p:cNvSpPr>
            <a:spLocks noGrp="1"/>
          </p:cNvSpPr>
          <p:nvPr>
            <p:ph type="dt" sz="half" idx="10"/>
          </p:nvPr>
        </p:nvSpPr>
        <p:spPr>
          <a:xfrm>
            <a:off x="8932558" y="5870575"/>
            <a:ext cx="1600200" cy="377825"/>
          </a:xfrm>
        </p:spPr>
        <p:txBody>
          <a:bodyPr/>
          <a:lstStyle/>
          <a:p>
            <a:fld id="{984B7D2A-0DF8-424B-9572-B79AEBB2D9DC}" type="datetimeFigureOut">
              <a:rPr lang="en-US" noProof="0" smtClean="0"/>
              <a:t>4/14/2021</a:t>
            </a:fld>
            <a:endParaRPr lang="en-US" noProof="0" dirty="0"/>
          </a:p>
        </p:txBody>
      </p:sp>
      <p:sp>
        <p:nvSpPr>
          <p:cNvPr id="5" name="Footer Placeholder 4"/>
          <p:cNvSpPr>
            <a:spLocks noGrp="1"/>
          </p:cNvSpPr>
          <p:nvPr>
            <p:ph type="ftr" sz="quarter" idx="11"/>
          </p:nvPr>
        </p:nvSpPr>
        <p:spPr>
          <a:xfrm>
            <a:off x="3962399" y="5870575"/>
            <a:ext cx="4893958"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7" name="Date Placeholder 6"/>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Text Placeholder 5">
            <a:extLst>
              <a:ext uri="{FF2B5EF4-FFF2-40B4-BE49-F238E27FC236}">
                <a16:creationId xmlns=""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21" name="Text Placeholder 5">
            <a:extLst>
              <a:ext uri="{FF2B5EF4-FFF2-40B4-BE49-F238E27FC236}">
                <a16:creationId xmlns=""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9" name="Text Placeholder 5">
            <a:extLst>
              <a:ext uri="{FF2B5EF4-FFF2-40B4-BE49-F238E27FC236}">
                <a16:creationId xmlns=""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8" name="Text Placeholder 5">
            <a:extLst>
              <a:ext uri="{FF2B5EF4-FFF2-40B4-BE49-F238E27FC236}">
                <a16:creationId xmlns=""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cxnSp>
        <p:nvCxnSpPr>
          <p:cNvPr id="14" name="Straight Connector 13">
            <a:extLst>
              <a:ext uri="{FF2B5EF4-FFF2-40B4-BE49-F238E27FC236}">
                <a16:creationId xmlns="" xmlns:a16="http://schemas.microsoft.com/office/drawing/2014/main" id="{CC5A0CF1-9FE7-4149-97DC-5221639144C8}"/>
              </a:ext>
              <a:ext uri="{C183D7F6-B498-43B3-948B-1728B52AA6E4}">
                <adec:decorative xmlns="" xmlns:adec="http://schemas.microsoft.com/office/drawing/2017/decorative"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dirty="0" smtClean="0"/>
              <a:t>Click icon to add picture</a:t>
            </a:r>
            <a:endParaRPr lang="en-US" noProof="0"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dirty="0" smtClean="0"/>
              <a:t>Click icon to add picture</a:t>
            </a:r>
            <a:endParaRPr lang="en-US" noProof="0"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noProof="0" smtClean="0"/>
              <a:t>Edit Master text styles</a:t>
            </a:r>
          </a:p>
        </p:txBody>
      </p:sp>
      <p:sp>
        <p:nvSpPr>
          <p:cNvPr id="7" name="Rectangle: Rounded Corners 6">
            <a:extLst>
              <a:ext uri="{FF2B5EF4-FFF2-40B4-BE49-F238E27FC236}">
                <a16:creationId xmlns=""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Date Placeholder 6"/>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 xmlns:a16="http://schemas.microsoft.com/office/drawing/2014/main" id="{8031B0A9-3E16-4C5B-A6CE-045BCB91A008}"/>
              </a:ext>
              <a:ext uri="{C183D7F6-B498-43B3-948B-1728B52AA6E4}">
                <adec:decorative xmlns="" xmlns:adec="http://schemas.microsoft.com/office/drawing/2017/decorative"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9" name="Rectangle: Rounded Corners 8">
            <a:extLst>
              <a:ext uri="{FF2B5EF4-FFF2-40B4-BE49-F238E27FC236}">
                <a16:creationId xmlns=""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Date Placeholder 4"/>
          <p:cNvSpPr>
            <a:spLocks noGrp="1"/>
          </p:cNvSpPr>
          <p:nvPr>
            <p:ph type="dt" sz="half" idx="10"/>
          </p:nvPr>
        </p:nvSpPr>
        <p:spPr/>
        <p:txBody>
          <a:bodyPr/>
          <a:lstStyle/>
          <a:p>
            <a:fld id="{984B7D2A-0DF8-424B-9572-B79AEBB2D9DC}" type="datetimeFigureOut">
              <a:rPr lang="en-US" noProof="0" smtClean="0"/>
              <a:t>4/14/2021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 xmlns:a16="http://schemas.microsoft.com/office/drawing/2014/main" id="{E8539E0A-8009-4A6E-A7A1-5AEFA52206C3}"/>
              </a:ext>
              <a:ext uri="{C183D7F6-B498-43B3-948B-1728B52AA6E4}">
                <adec:decorative xmlns="" xmlns:adec="http://schemas.microsoft.com/office/drawing/2017/decorative"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4B7D2A-0DF8-424B-9572-B79AEBB2D9DC}" type="datetimeFigureOut">
              <a:rPr lang="en-US" noProof="0" smtClean="0"/>
              <a:t>4/14/2021</a:t>
            </a:fld>
            <a:endParaRPr lang="en-US" noProof="0"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jpeg"/><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24.jpe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8.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635B398-1E7F-44AD-8356-8345134C958C}"/>
              </a:ext>
            </a:extLst>
          </p:cNvPr>
          <p:cNvSpPr>
            <a:spLocks noGrp="1"/>
          </p:cNvSpPr>
          <p:nvPr>
            <p:ph type="ctrTitle"/>
          </p:nvPr>
        </p:nvSpPr>
        <p:spPr>
          <a:xfrm>
            <a:off x="618632" y="2052320"/>
            <a:ext cx="11092944" cy="4592320"/>
          </a:xfrm>
        </p:spPr>
        <p:txBody>
          <a:bodyPr>
            <a:noAutofit/>
          </a:bodyPr>
          <a:lstStyle/>
          <a:p>
            <a:pPr algn="l"/>
            <a:r>
              <a:rPr lang="en-US" sz="1800" dirty="0" smtClean="0">
                <a:latin typeface="Bahnschrift" panose="020B0502040204020203" pitchFamily="34" charset="0"/>
              </a:rPr>
              <a:t>                                 Department </a:t>
            </a:r>
            <a:r>
              <a:rPr lang="en-US" sz="1800" dirty="0">
                <a:latin typeface="Bahnschrift" panose="020B0502040204020203" pitchFamily="34" charset="0"/>
              </a:rPr>
              <a:t>of electronics and communication engineering</a:t>
            </a:r>
            <a:br>
              <a:rPr lang="en-US" sz="1800" dirty="0">
                <a:latin typeface="Bahnschrift" panose="020B0502040204020203" pitchFamily="34" charset="0"/>
              </a:rPr>
            </a:br>
            <a:r>
              <a:rPr lang="en-US" sz="1800" dirty="0">
                <a:latin typeface="Bahnschrift" panose="020B0502040204020203" pitchFamily="34" charset="0"/>
              </a:rPr>
              <a:t/>
            </a:r>
            <a:br>
              <a:rPr lang="en-US" sz="1800" dirty="0">
                <a:latin typeface="Bahnschrift" panose="020B0502040204020203" pitchFamily="34" charset="0"/>
              </a:rPr>
            </a:br>
            <a:r>
              <a:rPr lang="en-US" sz="1800" dirty="0" smtClean="0">
                <a:latin typeface="Bahnschrift" panose="020B0502040204020203" pitchFamily="34" charset="0"/>
              </a:rPr>
              <a:t/>
            </a:r>
            <a:br>
              <a:rPr lang="en-US" sz="1800" dirty="0" smtClean="0">
                <a:latin typeface="Bahnschrift" panose="020B0502040204020203" pitchFamily="34" charset="0"/>
              </a:rPr>
            </a:br>
            <a:r>
              <a:rPr lang="en-US" sz="1800" dirty="0">
                <a:latin typeface="Bahnschrift" panose="020B0502040204020203" pitchFamily="34" charset="0"/>
              </a:rPr>
              <a:t/>
            </a:r>
            <a:br>
              <a:rPr lang="en-US" sz="1800" dirty="0">
                <a:latin typeface="Bahnschrift" panose="020B0502040204020203" pitchFamily="34" charset="0"/>
              </a:rPr>
            </a:br>
            <a:r>
              <a:rPr lang="en-US" sz="1800" dirty="0" smtClean="0">
                <a:latin typeface="Bahnschrift" panose="020B0502040204020203" pitchFamily="34" charset="0"/>
              </a:rPr>
              <a:t>                   </a:t>
            </a:r>
            <a:r>
              <a:rPr lang="en-US" sz="2800" b="1" dirty="0" smtClean="0">
                <a:latin typeface="Bahnschrift" panose="020B0502040204020203" pitchFamily="34" charset="0"/>
              </a:rPr>
              <a:t>NIGHT </a:t>
            </a:r>
            <a:r>
              <a:rPr lang="en-US" sz="2800" b="1" dirty="0">
                <a:latin typeface="Bahnschrift" panose="020B0502040204020203" pitchFamily="34" charset="0"/>
              </a:rPr>
              <a:t>PATROLLING ROBOT WITH SOUND DETECTION For </a:t>
            </a:r>
            <a:r>
              <a:rPr lang="en-US" sz="2800" b="1" dirty="0" smtClean="0">
                <a:latin typeface="Bahnschrift" panose="020B0502040204020203" pitchFamily="34" charset="0"/>
              </a:rPr>
              <a:t> 									SECURITY </a:t>
            </a:r>
            <a:r>
              <a:rPr lang="en-US" sz="2800" b="1" dirty="0">
                <a:latin typeface="Bahnschrift" panose="020B0502040204020203" pitchFamily="34" charset="0"/>
              </a:rPr>
              <a:t>USING </a:t>
            </a:r>
            <a:r>
              <a:rPr lang="en-US" sz="2800" b="1" dirty="0" smtClean="0">
                <a:latin typeface="Bahnschrift" panose="020B0502040204020203" pitchFamily="34" charset="0"/>
              </a:rPr>
              <a:t>Iot</a:t>
            </a:r>
            <a:r>
              <a:rPr lang="en-US" sz="1800" dirty="0">
                <a:latin typeface="Arial" panose="020B0604020202020204" pitchFamily="34" charset="0"/>
                <a:cs typeface="Arial" panose="020B0604020202020204" pitchFamily="34" charset="0"/>
              </a:rPr>
              <a:t>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600" b="1" dirty="0"/>
              <a:t>STUDENT NAME </a:t>
            </a:r>
            <a:r>
              <a:rPr lang="en-US" sz="1600" b="1" dirty="0">
                <a:latin typeface="Footlight MT Light" panose="0204060206030A020304" pitchFamily="18" charset="0"/>
              </a:rPr>
              <a:t>1</a:t>
            </a:r>
            <a:r>
              <a:rPr lang="en-US" sz="1600" b="1" dirty="0"/>
              <a:t>  :   </a:t>
            </a:r>
            <a:r>
              <a:rPr lang="en-US" sz="1600" dirty="0"/>
              <a:t>MANDEPUDI DEEPAK KUMAR (</a:t>
            </a:r>
            <a:r>
              <a:rPr lang="en-US" sz="1600" dirty="0">
                <a:latin typeface="Times New Roman" panose="02020603050405020304" pitchFamily="18" charset="0"/>
                <a:cs typeface="Times New Roman" panose="02020603050405020304" pitchFamily="18" charset="0"/>
              </a:rPr>
              <a:t>37130237</a:t>
            </a:r>
            <a:r>
              <a:rPr lang="en-US" sz="1600" dirty="0"/>
              <a:t>)</a:t>
            </a:r>
            <a:br>
              <a:rPr lang="en-US" sz="1600" dirty="0"/>
            </a:br>
            <a:r>
              <a:rPr lang="en-US" sz="1600" dirty="0"/>
              <a:t>            </a:t>
            </a:r>
            <a:r>
              <a:rPr lang="en-US" sz="1600" dirty="0" smtClean="0"/>
              <a:t>     </a:t>
            </a:r>
            <a:r>
              <a:rPr lang="en-US" sz="1600" b="1" dirty="0" smtClean="0"/>
              <a:t>STUDENT </a:t>
            </a:r>
            <a:r>
              <a:rPr lang="en-US" sz="1600" b="1" dirty="0"/>
              <a:t>NAME </a:t>
            </a:r>
            <a:r>
              <a:rPr lang="en-US" sz="1600" b="1" dirty="0">
                <a:latin typeface="Footlight MT Light" panose="0204060206030A020304" pitchFamily="18" charset="0"/>
              </a:rPr>
              <a:t>2</a:t>
            </a:r>
            <a:r>
              <a:rPr lang="en-US" sz="1600" b="1" dirty="0"/>
              <a:t>  :   </a:t>
            </a:r>
            <a:r>
              <a:rPr lang="en-US" sz="1600" dirty="0"/>
              <a:t>BODAPOTHULA SAI RAM (</a:t>
            </a:r>
            <a:r>
              <a:rPr lang="en-US" sz="1600" dirty="0" smtClean="0">
                <a:latin typeface="Times New Roman" panose="02020603050405020304" pitchFamily="18" charset="0"/>
                <a:cs typeface="Times New Roman" panose="02020603050405020304" pitchFamily="18" charset="0"/>
              </a:rPr>
              <a:t>37130063</a:t>
            </a:r>
            <a:r>
              <a:rPr lang="en-US" sz="1600" dirty="0" smtClean="0"/>
              <a:t>)</a:t>
            </a:r>
            <a:br>
              <a:rPr lang="en-US" sz="1600" dirty="0" smtClean="0"/>
            </a:br>
            <a:r>
              <a:rPr lang="en-US" sz="1600" dirty="0"/>
              <a:t>	</a:t>
            </a:r>
            <a:r>
              <a:rPr lang="en-US" sz="1600" dirty="0" smtClean="0"/>
              <a:t>      </a:t>
            </a:r>
            <a:r>
              <a:rPr lang="en-US" sz="1600" b="1" dirty="0" smtClean="0"/>
              <a:t>PROJECT </a:t>
            </a:r>
            <a:r>
              <a:rPr lang="en-US" sz="1600" b="1" dirty="0"/>
              <a:t>GUIDE       :   </a:t>
            </a:r>
            <a:r>
              <a:rPr lang="en-US" sz="1600" dirty="0"/>
              <a:t>Mr. L. JEGAN  ANTONY  MARCILIN   M.</a:t>
            </a:r>
            <a:r>
              <a:rPr lang="en-US" sz="1600" cap="none" dirty="0">
                <a:ln>
                  <a:noFill/>
                </a:ln>
                <a:solidFill>
                  <a:prstClr val="white"/>
                </a:solidFill>
                <a:latin typeface="Constantia"/>
              </a:rPr>
              <a:t>Tech</a:t>
            </a:r>
            <a:r>
              <a:rPr lang="en-US" sz="1600" dirty="0" smtClean="0"/>
              <a:t>.,</a:t>
            </a:r>
            <a:r>
              <a:rPr lang="en-US" sz="1600" dirty="0"/>
              <a:t/>
            </a:r>
            <a:br>
              <a:rPr lang="en-US" sz="1600" dirty="0"/>
            </a:br>
            <a:r>
              <a:rPr lang="en-US" sz="1600" dirty="0"/>
              <a:t>                         </a:t>
            </a:r>
            <a:r>
              <a:rPr lang="en-US" sz="1600" dirty="0" smtClean="0"/>
              <a:t>				</a:t>
            </a:r>
            <a:r>
              <a:rPr lang="en-US" sz="1600" cap="none" dirty="0" smtClean="0">
                <a:ln>
                  <a:noFill/>
                </a:ln>
                <a:solidFill>
                  <a:prstClr val="white"/>
                </a:solidFill>
                <a:latin typeface="Constantia"/>
              </a:rPr>
              <a:t>Assistant </a:t>
            </a:r>
            <a:r>
              <a:rPr lang="en-US" sz="1600" cap="none" dirty="0">
                <a:ln>
                  <a:noFill/>
                </a:ln>
                <a:solidFill>
                  <a:prstClr val="white"/>
                </a:solidFill>
                <a:latin typeface="Constantia"/>
              </a:rPr>
              <a:t>Professor</a:t>
            </a:r>
            <a:r>
              <a:rPr lang="en-US" sz="1600" dirty="0"/>
              <a:t/>
            </a:r>
            <a:br>
              <a:rPr lang="en-US" sz="1600" dirty="0"/>
            </a:br>
            <a:r>
              <a:rPr lang="en-US" sz="1600" dirty="0"/>
              <a:t>                                                                   </a:t>
            </a:r>
            <a:r>
              <a:rPr lang="en-US" sz="1600" dirty="0" smtClean="0"/>
              <a:t>Department </a:t>
            </a:r>
            <a:r>
              <a:rPr lang="en-US" sz="1600" dirty="0"/>
              <a:t>of Electronics  and  communication  engineering</a:t>
            </a:r>
            <a:br>
              <a:rPr lang="en-US" sz="1600" dirty="0"/>
            </a:br>
            <a:r>
              <a:rPr lang="en-US" sz="1600" dirty="0"/>
              <a:t>                                                	</a:t>
            </a:r>
            <a:r>
              <a:rPr lang="en-US" sz="1600" dirty="0" smtClean="0"/>
              <a:t>	SatHyabama </a:t>
            </a:r>
            <a:r>
              <a:rPr lang="en-US" sz="1600" dirty="0"/>
              <a:t>Institute of  Science and Technology</a:t>
            </a:r>
            <a:r>
              <a:rPr lang="en-US" sz="1600" dirty="0">
                <a:latin typeface="Calibri" panose="020F0502020204030204" pitchFamily="34" charset="0"/>
                <a:cs typeface="Calibri" panose="020F0502020204030204" pitchFamily="34" charset="0"/>
              </a:rPr>
              <a:t/>
            </a:r>
            <a:br>
              <a:rPr lang="en-US" sz="1600" dirty="0">
                <a:latin typeface="Calibri" panose="020F0502020204030204" pitchFamily="34" charset="0"/>
                <a:cs typeface="Calibri" panose="020F0502020204030204" pitchFamily="34" charset="0"/>
              </a:rPr>
            </a:br>
            <a:endParaRPr lang="en-US" sz="1600" dirty="0"/>
          </a:p>
        </p:txBody>
      </p:sp>
      <p:sp>
        <p:nvSpPr>
          <p:cNvPr id="7" name="Rectangle 6"/>
          <p:cNvSpPr/>
          <p:nvPr/>
        </p:nvSpPr>
        <p:spPr>
          <a:xfrm>
            <a:off x="0" y="1"/>
            <a:ext cx="12192000" cy="1909187"/>
          </a:xfrm>
          <a:prstGeom prst="rect">
            <a:avLst/>
          </a:prstGeom>
          <a:solidFill>
            <a:schemeClr val="bg2">
              <a:lumMod val="10000"/>
              <a:lumOff val="9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0" name="Picture 9"/>
          <p:cNvPicPr/>
          <p:nvPr/>
        </p:nvPicPr>
        <p:blipFill>
          <a:blip r:embed="rId2">
            <a:extLst>
              <a:ext uri="{28A0092B-C50C-407E-A947-70E740481C1C}">
                <a14:useLocalDpi xmlns:a14="http://schemas.microsoft.com/office/drawing/2010/main" val="0"/>
              </a:ext>
            </a:extLst>
          </a:blip>
          <a:stretch>
            <a:fillRect/>
          </a:stretch>
        </p:blipFill>
        <p:spPr>
          <a:xfrm>
            <a:off x="317910" y="40858"/>
            <a:ext cx="1789565" cy="1827473"/>
          </a:xfrm>
          <a:prstGeom prst="rect">
            <a:avLst/>
          </a:prstGeom>
        </p:spPr>
      </p:pic>
      <p:sp>
        <p:nvSpPr>
          <p:cNvPr id="12" name="Rectangle 11"/>
          <p:cNvSpPr/>
          <p:nvPr/>
        </p:nvSpPr>
        <p:spPr>
          <a:xfrm>
            <a:off x="2036353" y="138987"/>
            <a:ext cx="9675223" cy="1631216"/>
          </a:xfrm>
          <a:prstGeom prst="rect">
            <a:avLst/>
          </a:prstGeom>
          <a:noFill/>
        </p:spPr>
        <p:txBody>
          <a:bodyPr wrap="square" lIns="91440" tIns="45720" rIns="91440" bIns="45720">
            <a:spAutoFit/>
          </a:bodyPr>
          <a:lstStyle/>
          <a:p>
            <a:pPr algn="ctr"/>
            <a:r>
              <a:rPr lang="en-US" sz="4000" b="1" cap="none" spc="50" dirty="0" smtClean="0">
                <a:ln w="0"/>
                <a:solidFill>
                  <a:schemeClr val="bg2"/>
                </a:solidFill>
                <a:effectLst>
                  <a:innerShdw blurRad="63500" dist="50800" dir="13500000">
                    <a:srgbClr val="000000">
                      <a:alpha val="50000"/>
                    </a:srgbClr>
                  </a:innerShdw>
                </a:effectLst>
                <a:latin typeface="Calibri" panose="020F0502020204030204" pitchFamily="34" charset="0"/>
                <a:cs typeface="Calibri" panose="020F0502020204030204" pitchFamily="34" charset="0"/>
              </a:rPr>
              <a:t>SATHYABAMA INSTITUTE OF SCIENCE AND TECHNOLOGY</a:t>
            </a:r>
          </a:p>
          <a:p>
            <a:pPr algn="ctr"/>
            <a:r>
              <a:rPr lang="en-US" sz="2000" b="1" cap="none" spc="50" dirty="0" smtClean="0">
                <a:ln w="0"/>
                <a:solidFill>
                  <a:schemeClr val="bg2"/>
                </a:solidFill>
                <a:effectLst>
                  <a:innerShdw blurRad="63500" dist="50800" dir="13500000">
                    <a:srgbClr val="000000">
                      <a:alpha val="50000"/>
                    </a:srgbClr>
                  </a:innerShdw>
                </a:effectLst>
                <a:latin typeface="Calibri" panose="020F0502020204030204" pitchFamily="34" charset="0"/>
                <a:cs typeface="Calibri" panose="020F0502020204030204" pitchFamily="34" charset="0"/>
              </a:rPr>
              <a:t>Chennai - 600119</a:t>
            </a:r>
            <a:endParaRPr lang="en-US" sz="2000" b="1" cap="none" spc="50" dirty="0">
              <a:ln w="0"/>
              <a:solidFill>
                <a:schemeClr val="bg2"/>
              </a:solidFill>
              <a:effectLst>
                <a:innerShdw blurRad="63500" dist="50800" dir="13500000">
                  <a:srgbClr val="000000">
                    <a:alpha val="50000"/>
                  </a:srgbClr>
                </a:inn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52749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631305F2-4D75-4D76-BA59-F00627AB838F}"/>
              </a:ext>
            </a:extLst>
          </p:cNvPr>
          <p:cNvSpPr txBox="1">
            <a:spLocks/>
          </p:cNvSpPr>
          <p:nvPr/>
        </p:nvSpPr>
        <p:spPr bwMode="white">
          <a:xfrm>
            <a:off x="535575" y="625456"/>
            <a:ext cx="4310745" cy="871142"/>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smtClean="0">
                <a:latin typeface="Calibri" panose="020F0502020204030204" pitchFamily="34" charset="0"/>
                <a:cs typeface="Calibri" panose="020F0502020204030204" pitchFamily="34" charset="0"/>
              </a:rPr>
              <a:t>Hardware requirements</a:t>
            </a:r>
            <a:endParaRPr lang="en-US" sz="2400" b="1" dirty="0">
              <a:latin typeface="Calibri" panose="020F0502020204030204" pitchFamily="34" charset="0"/>
              <a:cs typeface="Calibri" panose="020F0502020204030204" pitchFamily="34" charset="0"/>
            </a:endParaRPr>
          </a:p>
        </p:txBody>
      </p:sp>
      <p:sp>
        <p:nvSpPr>
          <p:cNvPr id="9" name="Title 1">
            <a:extLst>
              <a:ext uri="{FF2B5EF4-FFF2-40B4-BE49-F238E27FC236}">
                <a16:creationId xmlns="" xmlns:a16="http://schemas.microsoft.com/office/drawing/2014/main" id="{631305F2-4D75-4D76-BA59-F00627AB838F}"/>
              </a:ext>
            </a:extLst>
          </p:cNvPr>
          <p:cNvSpPr txBox="1">
            <a:spLocks/>
          </p:cNvSpPr>
          <p:nvPr/>
        </p:nvSpPr>
        <p:spPr bwMode="white">
          <a:xfrm>
            <a:off x="6127930" y="625456"/>
            <a:ext cx="4310745" cy="871142"/>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smtClean="0">
                <a:latin typeface="Calibri" panose="020F0502020204030204" pitchFamily="34" charset="0"/>
                <a:cs typeface="Calibri" panose="020F0502020204030204" pitchFamily="34" charset="0"/>
              </a:rPr>
              <a:t>software requirements</a:t>
            </a:r>
            <a:endParaRPr lang="en-US" sz="2400" b="1" dirty="0">
              <a:latin typeface="Calibri" panose="020F0502020204030204" pitchFamily="34" charset="0"/>
              <a:cs typeface="Calibri" panose="020F0502020204030204" pitchFamily="34" charset="0"/>
            </a:endParaRPr>
          </a:p>
        </p:txBody>
      </p:sp>
      <p:cxnSp>
        <p:nvCxnSpPr>
          <p:cNvPr id="10" name="Straight Connector 9"/>
          <p:cNvCxnSpPr/>
          <p:nvPr/>
        </p:nvCxnSpPr>
        <p:spPr>
          <a:xfrm>
            <a:off x="5824024" y="1336430"/>
            <a:ext cx="0" cy="4663440"/>
          </a:xfrm>
          <a:prstGeom prst="line">
            <a:avLst/>
          </a:prstGeom>
          <a:ln w="53975">
            <a:gradFill>
              <a:gsLst>
                <a:gs pos="100000">
                  <a:srgbClr val="00B050"/>
                </a:gs>
                <a:gs pos="47000">
                  <a:schemeClr val="accent1">
                    <a:lumMod val="45000"/>
                    <a:lumOff val="55000"/>
                  </a:schemeClr>
                </a:gs>
                <a:gs pos="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1329105" y="1663564"/>
            <a:ext cx="4299536" cy="3785652"/>
          </a:xfrm>
          <a:prstGeom prst="rect">
            <a:avLst/>
          </a:prstGeom>
        </p:spPr>
        <p:txBody>
          <a:bodyPr wrap="square">
            <a:spAutoFit/>
          </a:bodyPr>
          <a:lstStyle/>
          <a:p>
            <a:pPr lvl="0"/>
            <a:r>
              <a:rPr lang="en-IN" sz="2400" dirty="0"/>
              <a:t>• Raspberry Pi </a:t>
            </a:r>
            <a:br>
              <a:rPr lang="en-IN" sz="2400" dirty="0"/>
            </a:br>
            <a:r>
              <a:rPr lang="en-IN" sz="2400" dirty="0"/>
              <a:t>• Sound Sensor. </a:t>
            </a:r>
            <a:br>
              <a:rPr lang="en-IN" sz="2400" dirty="0"/>
            </a:br>
            <a:r>
              <a:rPr lang="en-IN" sz="2400" dirty="0"/>
              <a:t>• Motor. </a:t>
            </a:r>
            <a:br>
              <a:rPr lang="en-IN" sz="2400" dirty="0"/>
            </a:br>
            <a:r>
              <a:rPr lang="en-IN" sz="2400" dirty="0"/>
              <a:t>• Driver IC. </a:t>
            </a:r>
            <a:br>
              <a:rPr lang="en-IN" sz="2400" dirty="0"/>
            </a:br>
            <a:r>
              <a:rPr lang="en-IN" sz="2400" dirty="0"/>
              <a:t>• Pi Camera. </a:t>
            </a:r>
            <a:br>
              <a:rPr lang="en-IN" sz="2400" dirty="0"/>
            </a:br>
            <a:r>
              <a:rPr lang="en-IN" sz="2400" dirty="0"/>
              <a:t>• SD Card. </a:t>
            </a:r>
            <a:br>
              <a:rPr lang="en-IN" sz="2400" dirty="0"/>
            </a:br>
            <a:r>
              <a:rPr lang="en-IN" sz="2400" dirty="0"/>
              <a:t>• HDMI to VGA Converter. </a:t>
            </a:r>
            <a:br>
              <a:rPr lang="en-IN" sz="2400" dirty="0"/>
            </a:br>
            <a:r>
              <a:rPr lang="en-IN" sz="2400" dirty="0"/>
              <a:t>• Monitor. </a:t>
            </a:r>
            <a:br>
              <a:rPr lang="en-IN" sz="2400" dirty="0"/>
            </a:br>
            <a:r>
              <a:rPr lang="en-IN" sz="2400" dirty="0"/>
              <a:t>• Keypad. </a:t>
            </a:r>
            <a:br>
              <a:rPr lang="en-IN" sz="2400" dirty="0"/>
            </a:br>
            <a:r>
              <a:rPr lang="en-IN" sz="2400" dirty="0"/>
              <a:t>• Mouse</a:t>
            </a:r>
            <a:endParaRPr lang="en-US" sz="2400" dirty="0">
              <a:latin typeface="Calibri" panose="020F0502020204030204" pitchFamily="34" charset="0"/>
              <a:cs typeface="Calibri" panose="020F0502020204030204" pitchFamily="34" charset="0"/>
            </a:endParaRPr>
          </a:p>
        </p:txBody>
      </p:sp>
      <p:sp>
        <p:nvSpPr>
          <p:cNvPr id="19" name="Rectangle 18"/>
          <p:cNvSpPr/>
          <p:nvPr/>
        </p:nvSpPr>
        <p:spPr>
          <a:xfrm>
            <a:off x="6903330" y="1856151"/>
            <a:ext cx="4314762" cy="830997"/>
          </a:xfrm>
          <a:prstGeom prst="rect">
            <a:avLst/>
          </a:prstGeom>
        </p:spPr>
        <p:txBody>
          <a:bodyPr wrap="square">
            <a:spAutoFit/>
          </a:bodyPr>
          <a:lstStyle/>
          <a:p>
            <a:r>
              <a:rPr lang="en-IN" sz="2400" dirty="0"/>
              <a:t>• Raspbian OS. </a:t>
            </a:r>
            <a:br>
              <a:rPr lang="en-IN" sz="2400" dirty="0"/>
            </a:br>
            <a:r>
              <a:rPr lang="en-IN" sz="2400" dirty="0"/>
              <a:t>• Python.</a:t>
            </a: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438670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121227" y="331682"/>
            <a:ext cx="7173686" cy="1260000"/>
          </a:xfrm>
        </p:spPr>
        <p:txBody>
          <a:bodyPr/>
          <a:lstStyle/>
          <a:p>
            <a:r>
              <a:rPr lang="en-IN" b="1" dirty="0" smtClean="0">
                <a:latin typeface="Calibri" panose="020F0502020204030204" pitchFamily="34" charset="0"/>
                <a:cs typeface="Calibri" panose="020F0502020204030204" pitchFamily="34" charset="0"/>
              </a:rPr>
              <a:t>Raspberry pi :</a:t>
            </a:r>
            <a:endParaRPr lang="en-IN"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778728" y="1393372"/>
            <a:ext cx="8105501" cy="5388428"/>
          </a:xfrm>
        </p:spPr>
        <p:txBody>
          <a:bodyPr>
            <a:noAutofit/>
          </a:bodyPr>
          <a:lstStyle/>
          <a:p>
            <a:r>
              <a:rPr lang="en-US" sz="1600" dirty="0" smtClean="0">
                <a:latin typeface="Times New Roman" panose="02020603050405020304" pitchFamily="18" charset="0"/>
                <a:cs typeface="Times New Roman" panose="02020603050405020304" pitchFamily="18" charset="0"/>
              </a:rPr>
              <a:t>CPU: </a:t>
            </a:r>
            <a:r>
              <a:rPr lang="en-US" sz="1600" dirty="0">
                <a:latin typeface="Times New Roman" panose="02020603050405020304" pitchFamily="18" charset="0"/>
                <a:cs typeface="Times New Roman" panose="02020603050405020304" pitchFamily="18" charset="0"/>
              </a:rPr>
              <a:t>Quad-core 64-bit ARM Cortex A53 clocked at 1.2 GHz</a:t>
            </a:r>
          </a:p>
          <a:p>
            <a:r>
              <a:rPr lang="en-US" sz="1600" dirty="0">
                <a:latin typeface="Times New Roman" panose="02020603050405020304" pitchFamily="18" charset="0"/>
                <a:cs typeface="Times New Roman" panose="02020603050405020304" pitchFamily="18" charset="0"/>
              </a:rPr>
              <a:t>GPU: 400MHz Video Core IV multimedia</a:t>
            </a:r>
          </a:p>
          <a:p>
            <a:r>
              <a:rPr lang="en-US" sz="1600" dirty="0">
                <a:latin typeface="Times New Roman" panose="02020603050405020304" pitchFamily="18" charset="0"/>
                <a:cs typeface="Times New Roman" panose="02020603050405020304" pitchFamily="18" charset="0"/>
              </a:rPr>
              <a:t>Memory: 1GB LPDDR2-900 SDRAM (i.e. 900MHz)</a:t>
            </a:r>
          </a:p>
          <a:p>
            <a:r>
              <a:rPr lang="en-US" sz="1600" dirty="0">
                <a:latin typeface="Times New Roman" panose="02020603050405020304" pitchFamily="18" charset="0"/>
                <a:cs typeface="Times New Roman" panose="02020603050405020304" pitchFamily="18" charset="0"/>
              </a:rPr>
              <a:t>USB ports: 4</a:t>
            </a:r>
          </a:p>
          <a:p>
            <a:r>
              <a:rPr lang="en-US" sz="1600" dirty="0">
                <a:latin typeface="Times New Roman" panose="02020603050405020304" pitchFamily="18" charset="0"/>
                <a:cs typeface="Times New Roman" panose="02020603050405020304" pitchFamily="18" charset="0"/>
              </a:rPr>
              <a:t>Video outputs: HDMI, composite video (PAL and NTSC) via 3.5 mm jack</a:t>
            </a:r>
          </a:p>
          <a:p>
            <a:r>
              <a:rPr lang="en-US" sz="1600" dirty="0">
                <a:latin typeface="Times New Roman" panose="02020603050405020304" pitchFamily="18" charset="0"/>
                <a:cs typeface="Times New Roman" panose="02020603050405020304" pitchFamily="18" charset="0"/>
              </a:rPr>
              <a:t>Network: 10/100Mbps Ethernet and 802.11n Wireless LAN</a:t>
            </a:r>
          </a:p>
          <a:p>
            <a:r>
              <a:rPr lang="en-US" sz="1600" dirty="0">
                <a:latin typeface="Times New Roman" panose="02020603050405020304" pitchFamily="18" charset="0"/>
                <a:cs typeface="Times New Roman" panose="02020603050405020304" pitchFamily="18" charset="0"/>
              </a:rPr>
              <a:t>Peripherals: 17 GPIO plus specific functions, and HAT ID bus</a:t>
            </a:r>
          </a:p>
          <a:p>
            <a:r>
              <a:rPr lang="en-US" sz="1600" dirty="0">
                <a:latin typeface="Times New Roman" panose="02020603050405020304" pitchFamily="18" charset="0"/>
                <a:cs typeface="Times New Roman" panose="02020603050405020304" pitchFamily="18" charset="0"/>
              </a:rPr>
              <a:t>Bluetooth: 4.1</a:t>
            </a:r>
          </a:p>
          <a:p>
            <a:r>
              <a:rPr lang="en-US" sz="1600" dirty="0">
                <a:latin typeface="Times New Roman" panose="02020603050405020304" pitchFamily="18" charset="0"/>
                <a:cs typeface="Times New Roman" panose="02020603050405020304" pitchFamily="18" charset="0"/>
              </a:rPr>
              <a:t>Power source: 5 V via Micro USB or GPIO header</a:t>
            </a:r>
          </a:p>
          <a:p>
            <a:r>
              <a:rPr lang="en-US" sz="1600" dirty="0">
                <a:latin typeface="Times New Roman" panose="02020603050405020304" pitchFamily="18" charset="0"/>
                <a:cs typeface="Times New Roman" panose="02020603050405020304" pitchFamily="18" charset="0"/>
              </a:rPr>
              <a:t>Size: 85.60mm × 56.5mm</a:t>
            </a:r>
          </a:p>
          <a:p>
            <a:r>
              <a:rPr lang="en-US" sz="1600" dirty="0">
                <a:latin typeface="Times New Roman" panose="02020603050405020304" pitchFamily="18" charset="0"/>
                <a:cs typeface="Times New Roman" panose="02020603050405020304" pitchFamily="18" charset="0"/>
              </a:rPr>
              <a:t>Weight: 45g (1.6 oz</a:t>
            </a:r>
            <a:r>
              <a:rPr lang="en-US" sz="1600" dirty="0" smtClean="0">
                <a:latin typeface="Times New Roman" panose="02020603050405020304" pitchFamily="18" charset="0"/>
                <a:cs typeface="Times New Roman" panose="02020603050405020304" pitchFamily="18" charset="0"/>
              </a:rPr>
              <a:t>)</a:t>
            </a:r>
          </a:p>
          <a:p>
            <a:r>
              <a:rPr lang="en-US" sz="1600" dirty="0" smtClean="0">
                <a:latin typeface="Times New Roman" panose="02020603050405020304" pitchFamily="18" charset="0"/>
                <a:cs typeface="Times New Roman" panose="02020603050405020304" pitchFamily="18" charset="0"/>
              </a:rPr>
              <a:t>Low cost &amp; Low current</a:t>
            </a:r>
          </a:p>
          <a:p>
            <a:r>
              <a:rPr lang="en-US" sz="1600" dirty="0" smtClean="0">
                <a:latin typeface="Times New Roman" panose="02020603050405020304" pitchFamily="18" charset="0"/>
                <a:cs typeface="Times New Roman" panose="02020603050405020304" pitchFamily="18" charset="0"/>
              </a:rPr>
              <a:t>High reliability</a:t>
            </a:r>
          </a:p>
          <a:p>
            <a:r>
              <a:rPr lang="en-US" sz="1600" dirty="0">
                <a:latin typeface="Times New Roman" panose="02020603050405020304" pitchFamily="18" charset="0"/>
                <a:cs typeface="Times New Roman" panose="02020603050405020304" pitchFamily="18" charset="0"/>
              </a:rPr>
              <a:t>Module IO pins have 35u hard gold plating</a:t>
            </a:r>
          </a:p>
          <a:p>
            <a:endParaRPr lang="en-US" sz="1400" dirty="0">
              <a:latin typeface="Times New Roman" panose="02020603050405020304" pitchFamily="18" charset="0"/>
              <a:cs typeface="Times New Roman" panose="02020603050405020304" pitchFamily="18" charset="0"/>
            </a:endParaRPr>
          </a:p>
          <a:p>
            <a:endParaRPr lang="en-US" sz="1400" dirty="0"/>
          </a:p>
          <a:p>
            <a:endParaRPr lang="en-US" sz="1400" dirty="0">
              <a:latin typeface="Times New Roman" panose="02020603050405020304" pitchFamily="18" charset="0"/>
              <a:cs typeface="Times New Roman" panose="02020603050405020304" pitchFamily="18" charset="0"/>
            </a:endParaRPr>
          </a:p>
        </p:txBody>
      </p:sp>
      <p:pic>
        <p:nvPicPr>
          <p:cNvPr id="4" name="Picture 3"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179998" y="336422"/>
            <a:ext cx="1157288" cy="1157288"/>
          </a:xfrm>
          <a:prstGeom prst="rect">
            <a:avLst/>
          </a:prstGeom>
        </p:spPr>
      </p:pic>
    </p:spTree>
    <p:extLst>
      <p:ext uri="{BB962C8B-B14F-4D97-AF65-F5344CB8AC3E}">
        <p14:creationId xmlns:p14="http://schemas.microsoft.com/office/powerpoint/2010/main" val="12369548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757060" y="415726"/>
            <a:ext cx="2438398" cy="944988"/>
          </a:xfrm>
        </p:spPr>
        <p:txBody>
          <a:bodyPr>
            <a:normAutofit/>
          </a:bodyPr>
          <a:lstStyle/>
          <a:p>
            <a:pPr algn="ctr">
              <a:lnSpc>
                <a:spcPct val="150000"/>
              </a:lnSpc>
            </a:pPr>
            <a:r>
              <a:rPr lang="en-IN" b="1" dirty="0" smtClean="0">
                <a:latin typeface="Calibri" panose="020F0502020204030204" pitchFamily="34" charset="0"/>
                <a:cs typeface="Calibri" panose="020F0502020204030204" pitchFamily="34" charset="0"/>
              </a:rPr>
              <a:t>DC MOTOR  </a:t>
            </a:r>
            <a:endParaRPr lang="en-IN"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089199" y="1579879"/>
            <a:ext cx="10840914" cy="3830321"/>
          </a:xfrm>
        </p:spPr>
        <p:txBody>
          <a:bodyPr/>
          <a:lstStyle/>
          <a:p>
            <a:pPr>
              <a:lnSpc>
                <a:spcPct val="150000"/>
              </a:lnSpc>
            </a:pPr>
            <a:r>
              <a:rPr lang="en-US" dirty="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DC motor</a:t>
            </a:r>
            <a:r>
              <a:rPr lang="en-US" dirty="0">
                <a:latin typeface="Times New Roman" panose="02020603050405020304" pitchFamily="18" charset="0"/>
                <a:cs typeface="Times New Roman" panose="02020603050405020304" pitchFamily="18" charset="0"/>
              </a:rPr>
              <a:t> is any of a class of rotary electrical machines that converts direct current electrical energy into mechanical energy.</a:t>
            </a:r>
          </a:p>
          <a:p>
            <a:pPr>
              <a:lnSpc>
                <a:spcPct val="150000"/>
              </a:lnSpc>
            </a:pPr>
            <a:r>
              <a:rPr lang="en-US" dirty="0">
                <a:latin typeface="Times New Roman" panose="02020603050405020304" pitchFamily="18" charset="0"/>
                <a:cs typeface="Times New Roman" panose="02020603050405020304" pitchFamily="18" charset="0"/>
              </a:rPr>
              <a:t> The most common types rely on the forces produced by magnetic fields.</a:t>
            </a:r>
          </a:p>
          <a:p>
            <a:pPr>
              <a:lnSpc>
                <a:spcPct val="150000"/>
              </a:lnSpc>
            </a:pPr>
            <a:r>
              <a:rPr lang="en-US" dirty="0">
                <a:latin typeface="Times New Roman" panose="02020603050405020304" pitchFamily="18" charset="0"/>
                <a:cs typeface="Times New Roman" panose="02020603050405020304" pitchFamily="18" charset="0"/>
              </a:rPr>
              <a:t> Nearly all types of DC motors have some internal mechanism, either electromechanical or electronic, to periodically change the direction of current in part of the motor. </a:t>
            </a:r>
          </a:p>
          <a:p>
            <a:pPr>
              <a:lnSpc>
                <a:spcPct val="150000"/>
              </a:lnSpc>
            </a:pPr>
            <a:r>
              <a:rPr lang="en-US" dirty="0">
                <a:latin typeface="Times New Roman" panose="02020603050405020304" pitchFamily="18" charset="0"/>
                <a:cs typeface="Times New Roman" panose="02020603050405020304" pitchFamily="18" charset="0"/>
              </a:rPr>
              <a:t>A DC motor's speed can be controlled over a wide range, using either a variable supply voltage or by changing the strength of current in its field windings</a:t>
            </a:r>
            <a:r>
              <a:rPr lang="en-US" sz="2000" dirty="0"/>
              <a:t>. </a:t>
            </a:r>
            <a:endParaRPr lang="en-US" dirty="0"/>
          </a:p>
          <a:p>
            <a:endParaRPr lang="en-IN" dirty="0"/>
          </a:p>
        </p:txBody>
      </p:sp>
      <p:pic>
        <p:nvPicPr>
          <p:cNvPr id="4" name="Picture 3"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4136571" y="359228"/>
            <a:ext cx="972231" cy="990600"/>
          </a:xfrm>
          <a:prstGeom prst="rect">
            <a:avLst/>
          </a:prstGeom>
        </p:spPr>
      </p:pic>
      <p:pic>
        <p:nvPicPr>
          <p:cNvPr id="5" name="Picture 4" descr="Commutato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368142" y="4648200"/>
            <a:ext cx="4332515" cy="205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70795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539343" y="506185"/>
            <a:ext cx="2960914" cy="805544"/>
          </a:xfrm>
        </p:spPr>
        <p:txBody>
          <a:bodyPr>
            <a:normAutofit/>
          </a:bodyPr>
          <a:lstStyle/>
          <a:p>
            <a:pPr algn="ctr"/>
            <a:r>
              <a:rPr lang="en-IN" sz="2800" b="1" dirty="0" smtClean="0">
                <a:latin typeface="Calibri" panose="020F0502020204030204" pitchFamily="34" charset="0"/>
                <a:cs typeface="Calibri" panose="020F0502020204030204" pitchFamily="34" charset="0"/>
              </a:rPr>
              <a:t>  SOUND SENSOR  </a:t>
            </a:r>
            <a:endParaRPr lang="en-IN" sz="2800"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968830" y="1597457"/>
            <a:ext cx="10840914" cy="2560886"/>
          </a:xfrm>
        </p:spPr>
        <p:txBody>
          <a:bodyPr/>
          <a:lstStyle/>
          <a:p>
            <a:r>
              <a:rPr lang="en-IN" dirty="0"/>
              <a:t>A sound sensor is defined as a module that detects sound waves through its intensity and </a:t>
            </a:r>
            <a:r>
              <a:rPr lang="en-IN" dirty="0" smtClean="0"/>
              <a:t>converts </a:t>
            </a:r>
            <a:r>
              <a:rPr lang="en-IN" dirty="0"/>
              <a:t>it to electrical signals</a:t>
            </a:r>
            <a:r>
              <a:rPr lang="en-IN" dirty="0" smtClean="0"/>
              <a:t>.</a:t>
            </a:r>
          </a:p>
          <a:p>
            <a:r>
              <a:rPr lang="en-IN" dirty="0"/>
              <a:t>The Sound Sensor is a microphone that allows your GrovePi or GoPiGo robot </a:t>
            </a:r>
            <a:r>
              <a:rPr lang="en-IN" dirty="0" smtClean="0"/>
              <a:t>car </a:t>
            </a:r>
            <a:r>
              <a:rPr lang="en-IN" dirty="0"/>
              <a:t>to listen to sound strength, so you can control </a:t>
            </a:r>
            <a:r>
              <a:rPr lang="en-IN" dirty="0" smtClean="0"/>
              <a:t>it  </a:t>
            </a:r>
            <a:r>
              <a:rPr lang="en-IN" dirty="0"/>
              <a:t>to take a picture or move around based on changes in noise!</a:t>
            </a:r>
          </a:p>
          <a:p>
            <a:r>
              <a:rPr lang="en-IN" dirty="0"/>
              <a:t>Sound waves propagate through air </a:t>
            </a:r>
            <a:r>
              <a:rPr lang="en-IN" dirty="0" smtClean="0"/>
              <a:t>molecules, </a:t>
            </a:r>
            <a:r>
              <a:rPr lang="en-IN" dirty="0"/>
              <a:t>Such sound waves cause the diaphragm in the microphone to vibrate, resulting </a:t>
            </a:r>
            <a:r>
              <a:rPr lang="en-IN" dirty="0" smtClean="0"/>
              <a:t>in the </a:t>
            </a:r>
            <a:r>
              <a:rPr lang="en-IN" dirty="0"/>
              <a:t>capacitance </a:t>
            </a:r>
            <a:r>
              <a:rPr lang="en-IN" dirty="0" smtClean="0"/>
              <a:t>change.</a:t>
            </a:r>
          </a:p>
          <a:p>
            <a:r>
              <a:rPr lang="en-IN" dirty="0" smtClean="0"/>
              <a:t>Capacitance </a:t>
            </a:r>
            <a:r>
              <a:rPr lang="en-IN" dirty="0"/>
              <a:t>change is then amplified and digitalized for processing of sound </a:t>
            </a:r>
            <a:r>
              <a:rPr lang="en-IN" dirty="0" smtClean="0"/>
              <a:t>intensity.</a:t>
            </a:r>
            <a:endParaRPr lang="en-IN" dirty="0"/>
          </a:p>
          <a:p>
            <a:endParaRPr lang="en-IN" dirty="0"/>
          </a:p>
        </p:txBody>
      </p:sp>
      <p:pic>
        <p:nvPicPr>
          <p:cNvPr id="3074" name="Picture 2" descr="Image result for pin configuration of sound sens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7373" y="4158343"/>
            <a:ext cx="5802085" cy="230777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3"/>
          <a:stretch>
            <a:fillRect/>
          </a:stretch>
        </p:blipFill>
        <p:spPr>
          <a:xfrm>
            <a:off x="3886199" y="413657"/>
            <a:ext cx="1041671" cy="990600"/>
          </a:xfrm>
          <a:prstGeom prst="rect">
            <a:avLst/>
          </a:prstGeom>
        </p:spPr>
      </p:pic>
    </p:spTree>
    <p:extLst>
      <p:ext uri="{BB962C8B-B14F-4D97-AF65-F5344CB8AC3E}">
        <p14:creationId xmlns:p14="http://schemas.microsoft.com/office/powerpoint/2010/main" val="36627251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1742" y="576943"/>
            <a:ext cx="2819399" cy="957944"/>
          </a:xfrm>
        </p:spPr>
        <p:txBody>
          <a:bodyPr/>
          <a:lstStyle/>
          <a:p>
            <a:pPr algn="ctr"/>
            <a:r>
              <a:rPr lang="en-IN" b="1" dirty="0" smtClean="0">
                <a:latin typeface="Calibri" panose="020F0502020204030204" pitchFamily="34" charset="0"/>
                <a:cs typeface="Calibri" panose="020F0502020204030204" pitchFamily="34" charset="0"/>
              </a:rPr>
              <a:t>PI CAMERA </a:t>
            </a:r>
            <a:endParaRPr lang="en-IN"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685801" y="2065543"/>
            <a:ext cx="10840914" cy="4161085"/>
          </a:xfrm>
        </p:spPr>
        <p:txBody>
          <a:bodyPr>
            <a:normAutofit/>
          </a:bodyPr>
          <a:lstStyle/>
          <a:p>
            <a:r>
              <a:rPr lang="en-US" sz="2000" dirty="0">
                <a:latin typeface="Times New Roman" panose="02020603050405020304" pitchFamily="18" charset="0"/>
                <a:cs typeface="Times New Roman" panose="02020603050405020304" pitchFamily="18" charset="0"/>
              </a:rPr>
              <a:t>The Raspberry Pi Camera Module is a 5MP CMOS camera with a fixed focus lens that is capable of capturing still images as well as high definition video. Stills are captured at a resolution of 2592 x 1944, while video is supported at 1080p at 30 FPS, </a:t>
            </a:r>
            <a:r>
              <a:rPr lang="en-US" sz="2000" dirty="0" smtClean="0">
                <a:latin typeface="Times New Roman" panose="02020603050405020304" pitchFamily="18" charset="0"/>
                <a:cs typeface="Times New Roman" panose="02020603050405020304" pitchFamily="18" charset="0"/>
              </a:rPr>
              <a:t>720p </a:t>
            </a:r>
            <a:r>
              <a:rPr lang="en-US" sz="2000" dirty="0">
                <a:latin typeface="Times New Roman" panose="02020603050405020304" pitchFamily="18" charset="0"/>
                <a:cs typeface="Times New Roman" panose="02020603050405020304" pitchFamily="18" charset="0"/>
              </a:rPr>
              <a:t>at 60 FPS and 640x480 at 60 or 90 FPS</a:t>
            </a:r>
            <a:r>
              <a:rPr lang="en-US" sz="2000" dirty="0" smtClean="0">
                <a:latin typeface="Times New Roman" panose="02020603050405020304" pitchFamily="18" charset="0"/>
                <a:cs typeface="Times New Roman" panose="02020603050405020304" pitchFamily="18" charset="0"/>
              </a:rPr>
              <a:t>.</a:t>
            </a:r>
          </a:p>
        </p:txBody>
      </p:sp>
      <p:sp>
        <p:nvSpPr>
          <p:cNvPr id="4" name="AutoShape 2" descr="Image result for pi camer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5" name="AutoShape 2" descr="Image result for pi camer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6" name="AutoShape 4" descr="Image result for pi camer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8934" y="3657600"/>
            <a:ext cx="4795838" cy="2075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7"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3"/>
          <a:stretch>
            <a:fillRect/>
          </a:stretch>
        </p:blipFill>
        <p:spPr>
          <a:xfrm>
            <a:off x="4267200" y="576943"/>
            <a:ext cx="936171" cy="957944"/>
          </a:xfrm>
          <a:prstGeom prst="rect">
            <a:avLst/>
          </a:prstGeom>
        </p:spPr>
      </p:pic>
    </p:spTree>
    <p:extLst>
      <p:ext uri="{BB962C8B-B14F-4D97-AF65-F5344CB8AC3E}">
        <p14:creationId xmlns:p14="http://schemas.microsoft.com/office/powerpoint/2010/main" val="15713801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66457" y="457201"/>
            <a:ext cx="4005943" cy="925286"/>
          </a:xfrm>
        </p:spPr>
        <p:txBody>
          <a:bodyPr/>
          <a:lstStyle/>
          <a:p>
            <a:pPr algn="ctr"/>
            <a:r>
              <a:rPr lang="en-IN" b="1" dirty="0" smtClean="0">
                <a:latin typeface="Calibri" panose="020F0502020204030204" pitchFamily="34" charset="0"/>
                <a:cs typeface="Calibri" panose="020F0502020204030204" pitchFamily="34" charset="0"/>
              </a:rPr>
              <a:t>Demonstration</a:t>
            </a:r>
            <a:endParaRPr lang="en-IN" b="1" dirty="0">
              <a:latin typeface="Calibri" panose="020F0502020204030204" pitchFamily="34" charset="0"/>
              <a:cs typeface="Calibri" panose="020F0502020204030204" pitchFamily="34" charset="0"/>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2073730" y="5441"/>
            <a:ext cx="4724397" cy="8088085"/>
          </a:xfrm>
        </p:spPr>
      </p:pic>
      <p:pic>
        <p:nvPicPr>
          <p:cNvPr id="6" name="Picture 5"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3"/>
          <a:stretch>
            <a:fillRect/>
          </a:stretch>
        </p:blipFill>
        <p:spPr>
          <a:xfrm>
            <a:off x="3581403" y="500743"/>
            <a:ext cx="740228" cy="729343"/>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0600" y="1926770"/>
            <a:ext cx="3461657" cy="4212773"/>
          </a:xfrm>
          <a:prstGeom prst="rect">
            <a:avLst/>
          </a:prstGeom>
        </p:spPr>
      </p:pic>
    </p:spTree>
    <p:extLst>
      <p:ext uri="{BB962C8B-B14F-4D97-AF65-F5344CB8AC3E}">
        <p14:creationId xmlns:p14="http://schemas.microsoft.com/office/powerpoint/2010/main" val="32841234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505200" y="119743"/>
            <a:ext cx="4495800" cy="783777"/>
          </a:xfrm>
        </p:spPr>
        <p:txBody>
          <a:bodyPr/>
          <a:lstStyle/>
          <a:p>
            <a:pPr algn="ctr"/>
            <a:r>
              <a:rPr lang="en-IN" b="1" dirty="0" smtClean="0">
                <a:latin typeface="Calibri" panose="020F0502020204030204" pitchFamily="34" charset="0"/>
                <a:cs typeface="Calibri" panose="020F0502020204030204" pitchFamily="34" charset="0"/>
              </a:rPr>
              <a:t>Code Implementation </a:t>
            </a:r>
            <a:endParaRPr lang="en-IN" dirty="0"/>
          </a:p>
        </p:txBody>
      </p:sp>
      <p:sp>
        <p:nvSpPr>
          <p:cNvPr id="5" name="Content Placeholder 4"/>
          <p:cNvSpPr>
            <a:spLocks noGrp="1"/>
          </p:cNvSpPr>
          <p:nvPr>
            <p:ph idx="1"/>
          </p:nvPr>
        </p:nvSpPr>
        <p:spPr>
          <a:xfrm>
            <a:off x="6161314" y="1045034"/>
            <a:ext cx="5671458" cy="5421080"/>
          </a:xfrm>
        </p:spPr>
        <p:txBody>
          <a:bodyPr>
            <a:noAutofit/>
          </a:bodyPr>
          <a:lstStyle/>
          <a:p>
            <a:pPr marL="0" indent="0">
              <a:buNone/>
            </a:pPr>
            <a:r>
              <a:rPr lang="en-IN" b="1" dirty="0"/>
              <a:t>import smtplib</a:t>
            </a:r>
          </a:p>
          <a:p>
            <a:pPr marL="0" indent="0">
              <a:buNone/>
            </a:pPr>
            <a:r>
              <a:rPr lang="en-IN" b="1" dirty="0"/>
              <a:t>from email.mime.text import MIMEText</a:t>
            </a:r>
          </a:p>
          <a:p>
            <a:pPr marL="0" indent="0">
              <a:buNone/>
            </a:pPr>
            <a:r>
              <a:rPr lang="en-IN" b="1" dirty="0"/>
              <a:t>from email.mime.multipart import MIMEMultipart</a:t>
            </a:r>
          </a:p>
          <a:p>
            <a:pPr marL="0" indent="0">
              <a:buNone/>
            </a:pPr>
            <a:r>
              <a:rPr lang="en-IN" b="1" dirty="0"/>
              <a:t>from email.mime.base import MIMEBase</a:t>
            </a:r>
          </a:p>
          <a:p>
            <a:pPr marL="0" indent="0">
              <a:buNone/>
            </a:pPr>
            <a:r>
              <a:rPr lang="en-IN" b="1" dirty="0"/>
              <a:t>from email import encoders</a:t>
            </a:r>
          </a:p>
          <a:p>
            <a:pPr marL="0" indent="0">
              <a:buNone/>
            </a:pPr>
            <a:endParaRPr lang="en-IN" b="1" dirty="0"/>
          </a:p>
          <a:p>
            <a:pPr marL="0" indent="0">
              <a:buNone/>
            </a:pPr>
            <a:r>
              <a:rPr lang="en-IN" b="1" dirty="0" err="1"/>
              <a:t>ser</a:t>
            </a:r>
            <a:r>
              <a:rPr lang="en-IN" b="1" dirty="0"/>
              <a:t>=</a:t>
            </a:r>
            <a:r>
              <a:rPr lang="en-IN" b="1" dirty="0" err="1"/>
              <a:t>serial.Serial</a:t>
            </a:r>
            <a:r>
              <a:rPr lang="en-IN" b="1" dirty="0"/>
              <a:t>(port='/dev/ttyUSB0',baudrate=9600,parity=</a:t>
            </a:r>
            <a:r>
              <a:rPr lang="en-IN" b="1" dirty="0" err="1"/>
              <a:t>serial.PARITY_NONE,timeout</a:t>
            </a:r>
            <a:r>
              <a:rPr lang="en-IN" b="1" dirty="0"/>
              <a:t>=1)</a:t>
            </a:r>
          </a:p>
          <a:p>
            <a:pPr marL="0" indent="0">
              <a:buNone/>
            </a:pPr>
            <a:endParaRPr lang="en-IN" b="1" dirty="0"/>
          </a:p>
          <a:p>
            <a:pPr marL="0" indent="0">
              <a:buNone/>
            </a:pPr>
            <a:r>
              <a:rPr lang="en-IN" b="1" dirty="0"/>
              <a:t>motor1=32</a:t>
            </a:r>
          </a:p>
          <a:p>
            <a:pPr marL="0" indent="0">
              <a:buNone/>
            </a:pPr>
            <a:r>
              <a:rPr lang="en-IN" b="1" dirty="0"/>
              <a:t>motor2=36</a:t>
            </a:r>
          </a:p>
          <a:p>
            <a:pPr marL="0" indent="0">
              <a:buNone/>
            </a:pPr>
            <a:r>
              <a:rPr lang="en-IN" b="1" dirty="0"/>
              <a:t>motor3=38</a:t>
            </a:r>
          </a:p>
          <a:p>
            <a:pPr marL="0" indent="0">
              <a:buNone/>
            </a:pPr>
            <a:r>
              <a:rPr lang="en-IN" b="1" dirty="0"/>
              <a:t>motor4=40</a:t>
            </a:r>
          </a:p>
          <a:p>
            <a:pPr marL="0" indent="0">
              <a:buNone/>
            </a:pPr>
            <a:endParaRPr lang="en-IN" b="1" dirty="0"/>
          </a:p>
        </p:txBody>
      </p:sp>
      <p:sp>
        <p:nvSpPr>
          <p:cNvPr id="9" name="Content Placeholder 8"/>
          <p:cNvSpPr>
            <a:spLocks noGrp="1"/>
          </p:cNvSpPr>
          <p:nvPr>
            <p:ph type="body" sz="half" idx="2"/>
          </p:nvPr>
        </p:nvSpPr>
        <p:spPr>
          <a:xfrm>
            <a:off x="813706" y="1099457"/>
            <a:ext cx="5053693" cy="5246915"/>
          </a:xfrm>
        </p:spPr>
        <p:txBody>
          <a:bodyPr>
            <a:normAutofit/>
          </a:bodyPr>
          <a:lstStyle/>
          <a:p>
            <a:pPr algn="l"/>
            <a:r>
              <a:rPr lang="en-IN" b="1" dirty="0"/>
              <a:t>import RPi.GPIO as GPIO</a:t>
            </a:r>
          </a:p>
          <a:p>
            <a:pPr algn="l"/>
            <a:r>
              <a:rPr lang="en-IN" b="1" dirty="0"/>
              <a:t>import time</a:t>
            </a:r>
          </a:p>
          <a:p>
            <a:pPr algn="l"/>
            <a:r>
              <a:rPr lang="en-IN" b="1" dirty="0"/>
              <a:t>import picamera</a:t>
            </a:r>
          </a:p>
          <a:p>
            <a:pPr algn="l"/>
            <a:r>
              <a:rPr lang="en-IN" b="1" dirty="0"/>
              <a:t>import serial</a:t>
            </a:r>
          </a:p>
          <a:p>
            <a:pPr algn="l"/>
            <a:endParaRPr lang="en-IN" b="1" dirty="0"/>
          </a:p>
          <a:p>
            <a:pPr algn="l"/>
            <a:r>
              <a:rPr lang="en-IN" b="1" dirty="0"/>
              <a:t>import os.path</a:t>
            </a:r>
          </a:p>
          <a:p>
            <a:pPr algn="l"/>
            <a:r>
              <a:rPr lang="en-IN" b="1" dirty="0"/>
              <a:t>import cv2</a:t>
            </a:r>
          </a:p>
          <a:p>
            <a:pPr algn="l"/>
            <a:r>
              <a:rPr lang="en-IN" b="1" dirty="0"/>
              <a:t>from subprocess import Popen, PIPE</a:t>
            </a:r>
          </a:p>
          <a:p>
            <a:pPr algn="l"/>
            <a:endParaRPr lang="en-IN" b="1" dirty="0"/>
          </a:p>
          <a:p>
            <a:pPr algn="l"/>
            <a:r>
              <a:rPr lang="en-IN" b="1" dirty="0"/>
              <a:t>from picamera import PiCamera</a:t>
            </a:r>
          </a:p>
          <a:p>
            <a:pPr algn="l"/>
            <a:r>
              <a:rPr lang="en-IN" b="1" dirty="0"/>
              <a:t>from time import sleep</a:t>
            </a:r>
          </a:p>
        </p:txBody>
      </p:sp>
      <p:pic>
        <p:nvPicPr>
          <p:cNvPr id="6" name="Picture 5"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3037116" y="141520"/>
            <a:ext cx="816428" cy="762000"/>
          </a:xfrm>
          <a:prstGeom prst="rect">
            <a:avLst/>
          </a:prstGeom>
        </p:spPr>
      </p:pic>
    </p:spTree>
    <p:extLst>
      <p:ext uri="{BB962C8B-B14F-4D97-AF65-F5344CB8AC3E}">
        <p14:creationId xmlns:p14="http://schemas.microsoft.com/office/powerpoint/2010/main" val="8060390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889171" y="304800"/>
            <a:ext cx="5921829" cy="6302829"/>
          </a:xfrm>
        </p:spPr>
        <p:txBody>
          <a:bodyPr>
            <a:normAutofit fontScale="85000" lnSpcReduction="20000"/>
          </a:bodyPr>
          <a:lstStyle/>
          <a:p>
            <a:pPr marL="0" indent="0">
              <a:buNone/>
            </a:pPr>
            <a:r>
              <a:rPr lang="en-IN" b="1" dirty="0" err="1"/>
              <a:t>def</a:t>
            </a:r>
            <a:r>
              <a:rPr lang="en-IN" b="1" dirty="0"/>
              <a:t> </a:t>
            </a:r>
            <a:r>
              <a:rPr lang="en-IN" b="1" dirty="0" err="1"/>
              <a:t>callback</a:t>
            </a:r>
            <a:r>
              <a:rPr lang="en-IN" b="1" dirty="0"/>
              <a:t>(channel):</a:t>
            </a:r>
          </a:p>
          <a:p>
            <a:pPr marL="0" indent="0">
              <a:buNone/>
            </a:pPr>
            <a:r>
              <a:rPr lang="en-IN" b="1" dirty="0"/>
              <a:t>    if </a:t>
            </a:r>
            <a:r>
              <a:rPr lang="en-IN" b="1" dirty="0" err="1"/>
              <a:t>GPIO.input</a:t>
            </a:r>
            <a:r>
              <a:rPr lang="en-IN" b="1" dirty="0"/>
              <a:t>(channel):</a:t>
            </a:r>
          </a:p>
          <a:p>
            <a:pPr marL="0" indent="0">
              <a:buNone/>
            </a:pPr>
            <a:r>
              <a:rPr lang="en-IN" b="1" dirty="0"/>
              <a:t>        print ("Sound Detected!")</a:t>
            </a:r>
          </a:p>
          <a:p>
            <a:pPr marL="0" indent="0">
              <a:buNone/>
            </a:pPr>
            <a:r>
              <a:rPr lang="en-IN" b="1" dirty="0"/>
              <a:t>    </a:t>
            </a:r>
            <a:r>
              <a:rPr lang="en-IN" b="1" dirty="0" smtClean="0"/>
              <a:t>##</a:t>
            </a:r>
            <a:r>
              <a:rPr lang="en-IN" b="1" dirty="0" err="1" smtClean="0"/>
              <a:t>ser.write</a:t>
            </a:r>
            <a:r>
              <a:rPr lang="en-IN" b="1" dirty="0" smtClean="0"/>
              <a:t>(</a:t>
            </a:r>
            <a:r>
              <a:rPr lang="en-IN" b="1" dirty="0" err="1" smtClean="0"/>
              <a:t>b'image</a:t>
            </a:r>
            <a:r>
              <a:rPr lang="en-IN" b="1" dirty="0" smtClean="0"/>
              <a:t> </a:t>
            </a:r>
            <a:r>
              <a:rPr lang="en-IN" b="1" dirty="0"/>
              <a:t>taken')</a:t>
            </a:r>
          </a:p>
          <a:p>
            <a:pPr marL="0" indent="0">
              <a:buNone/>
            </a:pPr>
            <a:r>
              <a:rPr lang="en-IN" b="1" dirty="0"/>
              <a:t>        </a:t>
            </a:r>
            <a:r>
              <a:rPr lang="en-IN" b="1" dirty="0" err="1"/>
              <a:t>GPIO.output</a:t>
            </a:r>
            <a:r>
              <a:rPr lang="en-IN" b="1" dirty="0"/>
              <a:t>(motor1,False)</a:t>
            </a:r>
          </a:p>
          <a:p>
            <a:pPr marL="0" indent="0">
              <a:buNone/>
            </a:pPr>
            <a:r>
              <a:rPr lang="en-IN" b="1" dirty="0"/>
              <a:t>        </a:t>
            </a:r>
            <a:r>
              <a:rPr lang="en-IN" b="1" dirty="0" err="1"/>
              <a:t>GPIO.output</a:t>
            </a:r>
            <a:r>
              <a:rPr lang="en-IN" b="1" dirty="0"/>
              <a:t>(motor2,False)</a:t>
            </a:r>
          </a:p>
          <a:p>
            <a:pPr marL="0" indent="0">
              <a:buNone/>
            </a:pPr>
            <a:r>
              <a:rPr lang="en-IN" b="1" dirty="0"/>
              <a:t>        </a:t>
            </a:r>
            <a:r>
              <a:rPr lang="en-IN" b="1" dirty="0" err="1"/>
              <a:t>GPIO.output</a:t>
            </a:r>
            <a:r>
              <a:rPr lang="en-IN" b="1" dirty="0"/>
              <a:t>(motor3,False)</a:t>
            </a:r>
          </a:p>
          <a:p>
            <a:pPr marL="0" indent="0">
              <a:buNone/>
            </a:pPr>
            <a:r>
              <a:rPr lang="en-IN" b="1" dirty="0"/>
              <a:t>        </a:t>
            </a:r>
            <a:r>
              <a:rPr lang="en-IN" b="1" dirty="0" err="1"/>
              <a:t>GPIO.output</a:t>
            </a:r>
            <a:r>
              <a:rPr lang="en-IN" b="1" dirty="0"/>
              <a:t>(motor4,False)</a:t>
            </a:r>
          </a:p>
          <a:p>
            <a:pPr marL="0" indent="0">
              <a:buNone/>
            </a:pPr>
            <a:r>
              <a:rPr lang="en-IN" b="1" dirty="0"/>
              <a:t>        </a:t>
            </a:r>
            <a:r>
              <a:rPr lang="en-IN" b="1" dirty="0" err="1"/>
              <a:t>ser.write</a:t>
            </a:r>
            <a:r>
              <a:rPr lang="en-IN" b="1" dirty="0"/>
              <a:t>(</a:t>
            </a:r>
            <a:r>
              <a:rPr lang="en-IN" b="1" dirty="0" err="1"/>
              <a:t>str</a:t>
            </a:r>
            <a:r>
              <a:rPr lang="en-IN" b="1" dirty="0"/>
              <a:t>("IMAGE TAKEN").encode())</a:t>
            </a:r>
          </a:p>
          <a:p>
            <a:pPr marL="0" indent="0">
              <a:buNone/>
            </a:pPr>
            <a:r>
              <a:rPr lang="en-IN" b="1" dirty="0"/>
              <a:t>        print("robot stop")</a:t>
            </a:r>
          </a:p>
          <a:p>
            <a:pPr marL="0" indent="0">
              <a:buNone/>
            </a:pPr>
            <a:r>
              <a:rPr lang="en-IN" b="1" dirty="0"/>
              <a:t>        </a:t>
            </a:r>
            <a:r>
              <a:rPr lang="en-IN" b="1" dirty="0" err="1"/>
              <a:t>time.sleep</a:t>
            </a:r>
            <a:r>
              <a:rPr lang="en-IN" b="1" dirty="0"/>
              <a:t>(0.5)</a:t>
            </a:r>
          </a:p>
          <a:p>
            <a:pPr marL="0" indent="0">
              <a:buNone/>
            </a:pPr>
            <a:r>
              <a:rPr lang="en-IN" b="1" dirty="0"/>
              <a:t>        camera = PiCamera()</a:t>
            </a:r>
          </a:p>
          <a:p>
            <a:pPr marL="0" indent="0">
              <a:buNone/>
            </a:pPr>
            <a:r>
              <a:rPr lang="en-IN" b="1" dirty="0"/>
              <a:t>        sleep(1)</a:t>
            </a:r>
          </a:p>
          <a:p>
            <a:pPr marL="0" indent="0">
              <a:buNone/>
            </a:pPr>
            <a:r>
              <a:rPr lang="en-IN" b="1" dirty="0"/>
              <a:t>        </a:t>
            </a:r>
            <a:r>
              <a:rPr lang="en-IN" b="1" dirty="0" err="1"/>
              <a:t>camera.capture</a:t>
            </a:r>
            <a:r>
              <a:rPr lang="en-IN" b="1" dirty="0"/>
              <a:t>('/home/pi/Desktop/patrolling robot/example.jpg')</a:t>
            </a:r>
          </a:p>
          <a:p>
            <a:pPr marL="0" indent="0">
              <a:buNone/>
            </a:pPr>
            <a:r>
              <a:rPr lang="en-IN" b="1" dirty="0"/>
              <a:t>        sleep(5)</a:t>
            </a:r>
          </a:p>
          <a:p>
            <a:pPr marL="0" indent="0">
              <a:buNone/>
            </a:pPr>
            <a:endParaRPr lang="en-IN" b="1" dirty="0"/>
          </a:p>
          <a:p>
            <a:pPr marL="0" indent="0">
              <a:buNone/>
            </a:pPr>
            <a:r>
              <a:rPr lang="en-IN" b="1" dirty="0"/>
              <a:t>        </a:t>
            </a:r>
            <a:r>
              <a:rPr lang="en-IN" b="1" dirty="0" err="1"/>
              <a:t>camera.stop_preview</a:t>
            </a:r>
            <a:r>
              <a:rPr lang="en-IN" b="1" dirty="0"/>
              <a:t>()</a:t>
            </a:r>
          </a:p>
          <a:p>
            <a:pPr marL="0" indent="0">
              <a:buNone/>
            </a:pPr>
            <a:r>
              <a:rPr lang="en-IN" b="1" dirty="0"/>
              <a:t>        </a:t>
            </a:r>
            <a:r>
              <a:rPr lang="en-IN" b="1" dirty="0" err="1"/>
              <a:t>camera.close</a:t>
            </a:r>
            <a:r>
              <a:rPr lang="en-IN" b="1" dirty="0"/>
              <a:t>()     </a:t>
            </a:r>
          </a:p>
          <a:p>
            <a:pPr marL="0" indent="0">
              <a:buNone/>
            </a:pPr>
            <a:endParaRPr lang="en-IN" b="1" dirty="0"/>
          </a:p>
          <a:p>
            <a:pPr marL="0" indent="0">
              <a:buNone/>
            </a:pPr>
            <a:r>
              <a:rPr lang="en-IN" b="1" dirty="0"/>
              <a:t>        </a:t>
            </a:r>
            <a:r>
              <a:rPr lang="en-IN" b="1" dirty="0" err="1"/>
              <a:t>time.sleep</a:t>
            </a:r>
            <a:r>
              <a:rPr lang="en-IN" b="1" dirty="0"/>
              <a:t>(0.1)</a:t>
            </a:r>
          </a:p>
        </p:txBody>
      </p:sp>
      <p:sp>
        <p:nvSpPr>
          <p:cNvPr id="7" name="Text Placeholder 6"/>
          <p:cNvSpPr>
            <a:spLocks noGrp="1"/>
          </p:cNvSpPr>
          <p:nvPr>
            <p:ph type="body" sz="half" idx="2"/>
          </p:nvPr>
        </p:nvSpPr>
        <p:spPr>
          <a:xfrm>
            <a:off x="1132114" y="381000"/>
            <a:ext cx="4702630" cy="6346371"/>
          </a:xfrm>
        </p:spPr>
        <p:txBody>
          <a:bodyPr>
            <a:normAutofit fontScale="92500" lnSpcReduction="20000"/>
          </a:bodyPr>
          <a:lstStyle/>
          <a:p>
            <a:pPr algn="l"/>
            <a:r>
              <a:rPr lang="en-IN" b="1" dirty="0" err="1"/>
              <a:t>GPIO.setwarnings</a:t>
            </a:r>
            <a:r>
              <a:rPr lang="en-IN" b="1" dirty="0"/>
              <a:t>(False)</a:t>
            </a:r>
          </a:p>
          <a:p>
            <a:pPr algn="l"/>
            <a:endParaRPr lang="en-IN" b="1" dirty="0"/>
          </a:p>
          <a:p>
            <a:pPr algn="l"/>
            <a:r>
              <a:rPr lang="en-IN" b="1" dirty="0"/>
              <a:t>channel=11</a:t>
            </a:r>
          </a:p>
          <a:p>
            <a:pPr algn="l"/>
            <a:endParaRPr lang="en-IN" b="1" dirty="0"/>
          </a:p>
          <a:p>
            <a:pPr algn="l"/>
            <a:r>
              <a:rPr lang="en-IN" b="1" dirty="0" err="1"/>
              <a:t>GPIO.setmode</a:t>
            </a:r>
            <a:r>
              <a:rPr lang="en-IN" b="1" dirty="0"/>
              <a:t>(GPIO.BOARD)</a:t>
            </a:r>
          </a:p>
          <a:p>
            <a:pPr algn="l"/>
            <a:r>
              <a:rPr lang="en-IN" b="1" dirty="0" err="1"/>
              <a:t>GPIO.setup</a:t>
            </a:r>
            <a:r>
              <a:rPr lang="en-IN" b="1" dirty="0"/>
              <a:t>(channel, GPIO.IN)</a:t>
            </a:r>
          </a:p>
          <a:p>
            <a:pPr algn="l"/>
            <a:endParaRPr lang="en-IN" b="1" dirty="0"/>
          </a:p>
          <a:p>
            <a:pPr algn="l"/>
            <a:r>
              <a:rPr lang="en-IN" b="1" dirty="0" err="1"/>
              <a:t>GPIO.setup</a:t>
            </a:r>
            <a:r>
              <a:rPr lang="en-IN" b="1" dirty="0"/>
              <a:t>(motor1, GPIO.OUT)</a:t>
            </a:r>
          </a:p>
          <a:p>
            <a:pPr algn="l"/>
            <a:r>
              <a:rPr lang="en-IN" b="1" dirty="0" err="1"/>
              <a:t>GPIO.setup</a:t>
            </a:r>
            <a:r>
              <a:rPr lang="en-IN" b="1" dirty="0"/>
              <a:t>(motor2, GPIO.OUT)</a:t>
            </a:r>
          </a:p>
          <a:p>
            <a:pPr algn="l"/>
            <a:r>
              <a:rPr lang="en-IN" b="1" dirty="0" err="1"/>
              <a:t>GPIO.setup</a:t>
            </a:r>
            <a:r>
              <a:rPr lang="en-IN" b="1" dirty="0"/>
              <a:t>(motor3, GPIO.OUT)</a:t>
            </a:r>
          </a:p>
          <a:p>
            <a:pPr algn="l"/>
            <a:r>
              <a:rPr lang="en-IN" b="1" dirty="0" err="1"/>
              <a:t>GPIO.setup</a:t>
            </a:r>
            <a:r>
              <a:rPr lang="en-IN" b="1" dirty="0"/>
              <a:t>(motor4, GPIO.OUT)</a:t>
            </a:r>
          </a:p>
          <a:p>
            <a:pPr algn="l"/>
            <a:endParaRPr lang="en-IN" b="1" dirty="0"/>
          </a:p>
          <a:p>
            <a:pPr algn="l"/>
            <a:r>
              <a:rPr lang="en-IN" b="1" dirty="0"/>
              <a:t>print ("start")</a:t>
            </a:r>
          </a:p>
          <a:p>
            <a:pPr algn="l"/>
            <a:endParaRPr lang="en-IN" b="1" dirty="0"/>
          </a:p>
          <a:p>
            <a:pPr algn="l"/>
            <a:r>
              <a:rPr lang="en-IN" b="1" dirty="0" err="1"/>
              <a:t>GPIO.output</a:t>
            </a:r>
            <a:r>
              <a:rPr lang="en-IN" b="1" dirty="0"/>
              <a:t>(motor1,1)</a:t>
            </a:r>
          </a:p>
          <a:p>
            <a:pPr algn="l"/>
            <a:r>
              <a:rPr lang="en-IN" b="1" dirty="0" err="1"/>
              <a:t>GPIO.output</a:t>
            </a:r>
            <a:r>
              <a:rPr lang="en-IN" b="1" dirty="0"/>
              <a:t>(motor2,0)</a:t>
            </a:r>
          </a:p>
          <a:p>
            <a:pPr algn="l"/>
            <a:r>
              <a:rPr lang="en-IN" b="1" dirty="0" err="1"/>
              <a:t>GPIO.output</a:t>
            </a:r>
            <a:r>
              <a:rPr lang="en-IN" b="1" dirty="0"/>
              <a:t>(motor3,1)</a:t>
            </a:r>
          </a:p>
          <a:p>
            <a:pPr algn="l"/>
            <a:r>
              <a:rPr lang="en-IN" b="1" dirty="0" err="1"/>
              <a:t>GPIO.output</a:t>
            </a:r>
            <a:r>
              <a:rPr lang="en-IN" b="1" dirty="0"/>
              <a:t>(motor4,0)</a:t>
            </a:r>
          </a:p>
          <a:p>
            <a:pPr algn="l"/>
            <a:r>
              <a:rPr lang="en-IN" b="1" dirty="0"/>
              <a:t>##</a:t>
            </a:r>
            <a:r>
              <a:rPr lang="en-IN" b="1" dirty="0" err="1"/>
              <a:t>time.sleep</a:t>
            </a:r>
            <a:r>
              <a:rPr lang="en-IN" b="1" dirty="0"/>
              <a:t>(3</a:t>
            </a:r>
            <a:r>
              <a:rPr lang="en-IN" b="1" dirty="0" smtClean="0"/>
              <a:t>)</a:t>
            </a:r>
            <a:endParaRPr lang="en-IN" b="1" dirty="0"/>
          </a:p>
        </p:txBody>
      </p:sp>
    </p:spTree>
    <p:extLst>
      <p:ext uri="{BB962C8B-B14F-4D97-AF65-F5344CB8AC3E}">
        <p14:creationId xmlns:p14="http://schemas.microsoft.com/office/powerpoint/2010/main" val="37180009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802086" y="315686"/>
            <a:ext cx="6030685" cy="6346371"/>
          </a:xfrm>
        </p:spPr>
        <p:txBody>
          <a:bodyPr/>
          <a:lstStyle/>
          <a:p>
            <a:pPr marL="0" indent="0">
              <a:buNone/>
            </a:pPr>
            <a:r>
              <a:rPr lang="en-IN" b="1" dirty="0"/>
              <a:t>part = MIMEBase('</a:t>
            </a:r>
            <a:r>
              <a:rPr lang="en-IN" b="1" dirty="0" err="1"/>
              <a:t>application','octet</a:t>
            </a:r>
            <a:r>
              <a:rPr lang="en-IN" b="1" dirty="0"/>
              <a:t>-stream')</a:t>
            </a:r>
          </a:p>
          <a:p>
            <a:pPr marL="0" indent="0">
              <a:buNone/>
            </a:pPr>
            <a:r>
              <a:rPr lang="en-IN" b="1" dirty="0"/>
              <a:t>        </a:t>
            </a:r>
            <a:r>
              <a:rPr lang="en-IN" b="1" dirty="0" err="1"/>
              <a:t>part.set_payload</a:t>
            </a:r>
            <a:r>
              <a:rPr lang="en-IN" b="1" dirty="0"/>
              <a:t>((attachment).read())</a:t>
            </a:r>
          </a:p>
          <a:p>
            <a:pPr marL="0" indent="0">
              <a:buNone/>
            </a:pPr>
            <a:r>
              <a:rPr lang="en-IN" b="1" dirty="0"/>
              <a:t>        encoders.encode_base64(part)</a:t>
            </a:r>
          </a:p>
          <a:p>
            <a:pPr marL="0" indent="0">
              <a:buNone/>
            </a:pPr>
            <a:r>
              <a:rPr lang="en-IN" b="1" dirty="0"/>
              <a:t>        </a:t>
            </a:r>
            <a:r>
              <a:rPr lang="en-IN" b="1" dirty="0" err="1"/>
              <a:t>part.add_header</a:t>
            </a:r>
            <a:r>
              <a:rPr lang="en-IN" b="1" dirty="0"/>
              <a:t>('Content-</a:t>
            </a:r>
            <a:r>
              <a:rPr lang="en-IN" b="1" dirty="0" err="1"/>
              <a:t>Disposition',"attachment</a:t>
            </a:r>
            <a:r>
              <a:rPr lang="en-IN" b="1" dirty="0"/>
              <a:t>; filename= "+filename)</a:t>
            </a:r>
          </a:p>
          <a:p>
            <a:pPr marL="0" indent="0">
              <a:buNone/>
            </a:pPr>
            <a:endParaRPr lang="en-IN" b="1" dirty="0"/>
          </a:p>
          <a:p>
            <a:pPr marL="0" indent="0">
              <a:buNone/>
            </a:pPr>
            <a:r>
              <a:rPr lang="en-IN" b="1" dirty="0"/>
              <a:t>        </a:t>
            </a:r>
            <a:r>
              <a:rPr lang="en-IN" b="1" dirty="0" err="1"/>
              <a:t>msg.attach</a:t>
            </a:r>
            <a:r>
              <a:rPr lang="en-IN" b="1" dirty="0"/>
              <a:t>(part)</a:t>
            </a:r>
          </a:p>
          <a:p>
            <a:pPr marL="0" indent="0">
              <a:buNone/>
            </a:pPr>
            <a:r>
              <a:rPr lang="en-IN" b="1" dirty="0"/>
              <a:t>        text = </a:t>
            </a:r>
            <a:r>
              <a:rPr lang="en-IN" b="1" dirty="0" err="1"/>
              <a:t>msg.as_string</a:t>
            </a:r>
            <a:r>
              <a:rPr lang="en-IN" b="1" dirty="0"/>
              <a:t>()</a:t>
            </a:r>
          </a:p>
          <a:p>
            <a:pPr marL="0" indent="0">
              <a:buNone/>
            </a:pPr>
            <a:r>
              <a:rPr lang="en-IN" b="1" dirty="0"/>
              <a:t>        server = </a:t>
            </a:r>
            <a:r>
              <a:rPr lang="en-IN" b="1" dirty="0" err="1"/>
              <a:t>smtplib.SMTP</a:t>
            </a:r>
            <a:r>
              <a:rPr lang="en-IN" b="1" dirty="0"/>
              <a:t>('smtp.gmail.com',587)</a:t>
            </a:r>
          </a:p>
          <a:p>
            <a:pPr marL="0" indent="0">
              <a:buNone/>
            </a:pPr>
            <a:r>
              <a:rPr lang="en-IN" b="1" dirty="0"/>
              <a:t>        </a:t>
            </a:r>
            <a:r>
              <a:rPr lang="en-IN" b="1" dirty="0" err="1"/>
              <a:t>server.starttls</a:t>
            </a:r>
            <a:r>
              <a:rPr lang="en-IN" b="1" dirty="0"/>
              <a:t>()</a:t>
            </a:r>
          </a:p>
          <a:p>
            <a:pPr marL="0" indent="0">
              <a:buNone/>
            </a:pPr>
            <a:r>
              <a:rPr lang="en-IN" b="1" dirty="0"/>
              <a:t>        </a:t>
            </a:r>
            <a:r>
              <a:rPr lang="en-IN" b="1" dirty="0" err="1"/>
              <a:t>server.login</a:t>
            </a:r>
            <a:r>
              <a:rPr lang="en-IN" b="1" dirty="0"/>
              <a:t>(</a:t>
            </a:r>
            <a:r>
              <a:rPr lang="en-IN" b="1" dirty="0" err="1"/>
              <a:t>email_user,email_password</a:t>
            </a:r>
            <a:r>
              <a:rPr lang="en-IN" b="1" dirty="0"/>
              <a:t>)</a:t>
            </a:r>
          </a:p>
          <a:p>
            <a:pPr marL="0" indent="0">
              <a:buNone/>
            </a:pPr>
            <a:r>
              <a:rPr lang="en-IN" b="1" dirty="0"/>
              <a:t>        </a:t>
            </a:r>
            <a:r>
              <a:rPr lang="en-IN" b="1" dirty="0" err="1"/>
              <a:t>server.sendmail</a:t>
            </a:r>
            <a:r>
              <a:rPr lang="en-IN" b="1" dirty="0"/>
              <a:t>(</a:t>
            </a:r>
            <a:r>
              <a:rPr lang="en-IN" b="1" dirty="0" err="1"/>
              <a:t>email_user,email_send,text</a:t>
            </a:r>
            <a:r>
              <a:rPr lang="en-IN" b="1" dirty="0"/>
              <a:t>)</a:t>
            </a:r>
          </a:p>
          <a:p>
            <a:pPr marL="0" indent="0">
              <a:buNone/>
            </a:pPr>
            <a:r>
              <a:rPr lang="en-IN" b="1" dirty="0"/>
              <a:t>        </a:t>
            </a:r>
            <a:r>
              <a:rPr lang="en-IN" b="1" dirty="0" err="1"/>
              <a:t>server.quit</a:t>
            </a:r>
            <a:r>
              <a:rPr lang="en-IN" b="1" dirty="0"/>
              <a:t>()</a:t>
            </a:r>
          </a:p>
          <a:p>
            <a:pPr marL="0" indent="0">
              <a:buNone/>
            </a:pPr>
            <a:r>
              <a:rPr lang="en-IN" b="1" dirty="0"/>
              <a:t>        print("mail sent")</a:t>
            </a:r>
          </a:p>
        </p:txBody>
      </p:sp>
      <p:sp>
        <p:nvSpPr>
          <p:cNvPr id="7" name="Text Placeholder 6"/>
          <p:cNvSpPr>
            <a:spLocks noGrp="1"/>
          </p:cNvSpPr>
          <p:nvPr>
            <p:ph type="body" sz="half" idx="2"/>
          </p:nvPr>
        </p:nvSpPr>
        <p:spPr>
          <a:xfrm>
            <a:off x="552450" y="315685"/>
            <a:ext cx="5097236" cy="6281057"/>
          </a:xfrm>
        </p:spPr>
        <p:txBody>
          <a:bodyPr>
            <a:normAutofit fontScale="92500" lnSpcReduction="10000"/>
          </a:bodyPr>
          <a:lstStyle/>
          <a:p>
            <a:pPr algn="l"/>
            <a:r>
              <a:rPr lang="en-IN" b="1" dirty="0"/>
              <a:t>print ("mail")</a:t>
            </a:r>
          </a:p>
          <a:p>
            <a:pPr algn="l"/>
            <a:r>
              <a:rPr lang="en-IN" b="1" dirty="0"/>
              <a:t>        </a:t>
            </a:r>
            <a:r>
              <a:rPr lang="en-IN" b="1" dirty="0" err="1"/>
              <a:t>email_user</a:t>
            </a:r>
            <a:r>
              <a:rPr lang="en-IN" b="1" dirty="0"/>
              <a:t> = </a:t>
            </a:r>
            <a:r>
              <a:rPr lang="en-IN" b="1" dirty="0" smtClean="0"/>
              <a:t>'</a:t>
            </a:r>
            <a:r>
              <a:rPr lang="en-IN" b="1" dirty="0" err="1" smtClean="0"/>
              <a:t>sairambo</a:t>
            </a:r>
            <a:r>
              <a:rPr lang="en-IN" b="1" dirty="0" smtClean="0"/>
              <a:t>****@gmail.com</a:t>
            </a:r>
            <a:r>
              <a:rPr lang="en-IN" b="1" dirty="0"/>
              <a:t>'</a:t>
            </a:r>
          </a:p>
          <a:p>
            <a:pPr algn="l"/>
            <a:r>
              <a:rPr lang="en-IN" b="1" dirty="0"/>
              <a:t>        </a:t>
            </a:r>
            <a:r>
              <a:rPr lang="en-IN" b="1" dirty="0" err="1"/>
              <a:t>email_send</a:t>
            </a:r>
            <a:r>
              <a:rPr lang="en-IN" b="1" dirty="0"/>
              <a:t> = </a:t>
            </a:r>
            <a:r>
              <a:rPr lang="en-IN" b="1" dirty="0" smtClean="0"/>
              <a:t>'</a:t>
            </a:r>
            <a:r>
              <a:rPr lang="en-IN" b="1" dirty="0" err="1" smtClean="0"/>
              <a:t>kumar</a:t>
            </a:r>
            <a:r>
              <a:rPr lang="en-IN" b="1" smtClean="0"/>
              <a:t>****@gmail.com</a:t>
            </a:r>
            <a:r>
              <a:rPr lang="en-IN" b="1" dirty="0"/>
              <a:t>'</a:t>
            </a:r>
          </a:p>
          <a:p>
            <a:pPr algn="l"/>
            <a:r>
              <a:rPr lang="en-IN" b="1" dirty="0"/>
              <a:t>        subject = '</a:t>
            </a:r>
            <a:r>
              <a:rPr lang="en-IN" b="1" dirty="0" err="1"/>
              <a:t>RaspberryPi</a:t>
            </a:r>
            <a:r>
              <a:rPr lang="en-IN" b="1" dirty="0"/>
              <a:t> Took images'</a:t>
            </a:r>
          </a:p>
          <a:p>
            <a:pPr algn="l"/>
            <a:r>
              <a:rPr lang="en-IN" b="1" dirty="0"/>
              <a:t>        </a:t>
            </a:r>
            <a:r>
              <a:rPr lang="en-IN" b="1" dirty="0" err="1"/>
              <a:t>email_password</a:t>
            </a:r>
            <a:r>
              <a:rPr lang="en-IN" b="1" dirty="0"/>
              <a:t> = </a:t>
            </a:r>
            <a:r>
              <a:rPr lang="en-IN" b="1" dirty="0" smtClean="0"/>
              <a:t>'Bo******' </a:t>
            </a:r>
            <a:endParaRPr lang="en-IN" b="1" dirty="0"/>
          </a:p>
          <a:p>
            <a:pPr algn="l"/>
            <a:endParaRPr lang="en-IN" b="1" dirty="0"/>
          </a:p>
          <a:p>
            <a:pPr algn="l"/>
            <a:r>
              <a:rPr lang="en-IN" b="1" dirty="0"/>
              <a:t>        </a:t>
            </a:r>
            <a:r>
              <a:rPr lang="en-IN" b="1" dirty="0" err="1"/>
              <a:t>msg</a:t>
            </a:r>
            <a:r>
              <a:rPr lang="en-IN" b="1" dirty="0"/>
              <a:t> = MIMEMultipart()</a:t>
            </a:r>
          </a:p>
          <a:p>
            <a:pPr algn="l"/>
            <a:r>
              <a:rPr lang="en-IN" b="1" dirty="0"/>
              <a:t>        </a:t>
            </a:r>
            <a:r>
              <a:rPr lang="en-IN" b="1" dirty="0" err="1"/>
              <a:t>msg</a:t>
            </a:r>
            <a:r>
              <a:rPr lang="en-IN" b="1" dirty="0"/>
              <a:t>['From'] = </a:t>
            </a:r>
            <a:r>
              <a:rPr lang="en-IN" b="1" dirty="0" err="1"/>
              <a:t>email_user</a:t>
            </a:r>
            <a:endParaRPr lang="en-IN" b="1" dirty="0"/>
          </a:p>
          <a:p>
            <a:pPr algn="l"/>
            <a:r>
              <a:rPr lang="en-IN" b="1" dirty="0"/>
              <a:t>        </a:t>
            </a:r>
            <a:r>
              <a:rPr lang="en-IN" b="1" dirty="0" err="1"/>
              <a:t>msg</a:t>
            </a:r>
            <a:r>
              <a:rPr lang="en-IN" b="1" dirty="0"/>
              <a:t>['To'] = </a:t>
            </a:r>
            <a:r>
              <a:rPr lang="en-IN" b="1" dirty="0" err="1"/>
              <a:t>email_send</a:t>
            </a:r>
            <a:endParaRPr lang="en-IN" b="1" dirty="0"/>
          </a:p>
          <a:p>
            <a:pPr algn="l"/>
            <a:r>
              <a:rPr lang="en-IN" b="1" dirty="0"/>
              <a:t>        </a:t>
            </a:r>
            <a:r>
              <a:rPr lang="en-IN" b="1" dirty="0" err="1"/>
              <a:t>msg</a:t>
            </a:r>
            <a:r>
              <a:rPr lang="en-IN" b="1" dirty="0"/>
              <a:t>['Subject'] = 'python'</a:t>
            </a:r>
          </a:p>
          <a:p>
            <a:pPr algn="l"/>
            <a:endParaRPr lang="en-IN" b="1" dirty="0"/>
          </a:p>
          <a:p>
            <a:pPr algn="l"/>
            <a:r>
              <a:rPr lang="en-IN" b="1" dirty="0"/>
              <a:t>        body = 'night patrolling robot!'</a:t>
            </a:r>
          </a:p>
          <a:p>
            <a:pPr algn="l"/>
            <a:r>
              <a:rPr lang="en-IN" b="1" dirty="0"/>
              <a:t>        </a:t>
            </a:r>
            <a:r>
              <a:rPr lang="en-IN" b="1" dirty="0" err="1"/>
              <a:t>msg.attach</a:t>
            </a:r>
            <a:r>
              <a:rPr lang="en-IN" b="1" dirty="0"/>
              <a:t>(MIMEText(</a:t>
            </a:r>
            <a:r>
              <a:rPr lang="en-IN" b="1" dirty="0" err="1"/>
              <a:t>body,'plain</a:t>
            </a:r>
            <a:r>
              <a:rPr lang="en-IN" b="1" dirty="0"/>
              <a:t>'))</a:t>
            </a:r>
          </a:p>
          <a:p>
            <a:pPr algn="l"/>
            <a:endParaRPr lang="en-IN" b="1" dirty="0"/>
          </a:p>
          <a:p>
            <a:pPr algn="l"/>
            <a:r>
              <a:rPr lang="en-IN" b="1" dirty="0"/>
              <a:t>        filename='/home/pi/Desktop/patrolling robot/example.jpg'</a:t>
            </a:r>
          </a:p>
          <a:p>
            <a:pPr algn="l"/>
            <a:r>
              <a:rPr lang="en-IN" b="1" dirty="0"/>
              <a:t>        attachment=open(filename,'</a:t>
            </a:r>
            <a:r>
              <a:rPr lang="en-IN" b="1" dirty="0" err="1"/>
              <a:t>rb</a:t>
            </a:r>
            <a:r>
              <a:rPr lang="en-IN" b="1" dirty="0" smtClean="0"/>
              <a:t>')</a:t>
            </a:r>
            <a:endParaRPr lang="en-IN" b="1" dirty="0"/>
          </a:p>
        </p:txBody>
      </p:sp>
    </p:spTree>
    <p:extLst>
      <p:ext uri="{BB962C8B-B14F-4D97-AF65-F5344CB8AC3E}">
        <p14:creationId xmlns:p14="http://schemas.microsoft.com/office/powerpoint/2010/main" val="21147063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32315" y="306586"/>
            <a:ext cx="7326085" cy="6344585"/>
          </a:xfrm>
        </p:spPr>
        <p:txBody>
          <a:bodyPr/>
          <a:lstStyle/>
          <a:p>
            <a:pPr marL="0" indent="0">
              <a:buNone/>
            </a:pPr>
            <a:r>
              <a:rPr lang="en-IN" b="1" dirty="0" err="1"/>
              <a:t>GPIO.output</a:t>
            </a:r>
            <a:r>
              <a:rPr lang="en-IN" b="1" dirty="0"/>
              <a:t>(motor1,True)</a:t>
            </a:r>
          </a:p>
          <a:p>
            <a:pPr marL="0" indent="0">
              <a:buNone/>
            </a:pPr>
            <a:r>
              <a:rPr lang="en-IN" b="1" dirty="0"/>
              <a:t>        </a:t>
            </a:r>
            <a:r>
              <a:rPr lang="en-IN" b="1" dirty="0" err="1"/>
              <a:t>GPIO.output</a:t>
            </a:r>
            <a:r>
              <a:rPr lang="en-IN" b="1" dirty="0"/>
              <a:t>(motor2,False)</a:t>
            </a:r>
          </a:p>
          <a:p>
            <a:pPr marL="0" indent="0">
              <a:buNone/>
            </a:pPr>
            <a:r>
              <a:rPr lang="en-IN" b="1" dirty="0"/>
              <a:t>        </a:t>
            </a:r>
            <a:r>
              <a:rPr lang="en-IN" b="1" dirty="0" err="1"/>
              <a:t>GPIO.output</a:t>
            </a:r>
            <a:r>
              <a:rPr lang="en-IN" b="1" dirty="0"/>
              <a:t>(motor3,True)</a:t>
            </a:r>
          </a:p>
          <a:p>
            <a:pPr marL="0" indent="0">
              <a:buNone/>
            </a:pPr>
            <a:r>
              <a:rPr lang="en-IN" b="1" dirty="0"/>
              <a:t>        </a:t>
            </a:r>
            <a:r>
              <a:rPr lang="en-IN" b="1" dirty="0" err="1"/>
              <a:t>GPIO.output</a:t>
            </a:r>
            <a:r>
              <a:rPr lang="en-IN" b="1" dirty="0"/>
              <a:t>(motor4,False)</a:t>
            </a:r>
          </a:p>
          <a:p>
            <a:pPr marL="0" indent="0">
              <a:buNone/>
            </a:pPr>
            <a:r>
              <a:rPr lang="en-IN" b="1" dirty="0"/>
              <a:t>    else:</a:t>
            </a:r>
          </a:p>
          <a:p>
            <a:pPr marL="0" indent="0">
              <a:buNone/>
            </a:pPr>
            <a:r>
              <a:rPr lang="en-IN" b="1" dirty="0"/>
              <a:t>        print("hi")</a:t>
            </a:r>
          </a:p>
          <a:p>
            <a:pPr marL="0" indent="0">
              <a:buNone/>
            </a:pPr>
            <a:r>
              <a:rPr lang="en-IN" b="1" dirty="0" err="1"/>
              <a:t>GPIO.add_event_detect</a:t>
            </a:r>
            <a:r>
              <a:rPr lang="en-IN" b="1" dirty="0"/>
              <a:t>(channel, GPIO.BOTH, </a:t>
            </a:r>
            <a:r>
              <a:rPr lang="en-IN" b="1" dirty="0" err="1"/>
              <a:t>bouncetime</a:t>
            </a:r>
            <a:r>
              <a:rPr lang="en-IN" b="1" dirty="0"/>
              <a:t>=300)  </a:t>
            </a:r>
            <a:endParaRPr lang="en-IN" b="1" dirty="0" smtClean="0"/>
          </a:p>
          <a:p>
            <a:pPr marL="0" indent="0">
              <a:buNone/>
            </a:pPr>
            <a:r>
              <a:rPr lang="en-IN" b="1" dirty="0" smtClean="0"/>
              <a:t># </a:t>
            </a:r>
            <a:r>
              <a:rPr lang="en-IN" b="1" dirty="0"/>
              <a:t>let us know when the pin goes HIGH or LOW</a:t>
            </a:r>
          </a:p>
          <a:p>
            <a:pPr marL="0" indent="0">
              <a:buNone/>
            </a:pPr>
            <a:r>
              <a:rPr lang="en-IN" b="1" dirty="0" err="1"/>
              <a:t>GPIO.add_event_callback</a:t>
            </a:r>
            <a:r>
              <a:rPr lang="en-IN" b="1" dirty="0"/>
              <a:t>(channel, </a:t>
            </a:r>
            <a:r>
              <a:rPr lang="en-IN" b="1" dirty="0" err="1"/>
              <a:t>callback</a:t>
            </a:r>
            <a:r>
              <a:rPr lang="en-IN" b="1" dirty="0"/>
              <a:t>)  </a:t>
            </a:r>
            <a:endParaRPr lang="en-IN" b="1" dirty="0" smtClean="0"/>
          </a:p>
          <a:p>
            <a:pPr marL="0" indent="0">
              <a:buNone/>
            </a:pPr>
            <a:r>
              <a:rPr lang="en-IN" b="1" dirty="0" smtClean="0"/>
              <a:t># </a:t>
            </a:r>
            <a:r>
              <a:rPr lang="en-IN" b="1" dirty="0"/>
              <a:t>assign function to GPIO PIN, Run function on change        </a:t>
            </a:r>
          </a:p>
          <a:p>
            <a:pPr marL="0" indent="0">
              <a:buNone/>
            </a:pPr>
            <a:endParaRPr lang="en-IN" b="1" dirty="0"/>
          </a:p>
          <a:p>
            <a:pPr marL="0" indent="0">
              <a:buNone/>
            </a:pPr>
            <a:r>
              <a:rPr lang="en-IN" b="1" dirty="0"/>
              <a:t>while True:</a:t>
            </a:r>
          </a:p>
          <a:p>
            <a:pPr marL="0" indent="0">
              <a:buNone/>
            </a:pPr>
            <a:r>
              <a:rPr lang="en-IN" b="1" dirty="0"/>
              <a:t>    </a:t>
            </a:r>
            <a:r>
              <a:rPr lang="en-IN" b="1" dirty="0" err="1"/>
              <a:t>time.sleep</a:t>
            </a:r>
            <a:r>
              <a:rPr lang="en-IN" b="1" dirty="0"/>
              <a:t>(1)</a:t>
            </a:r>
          </a:p>
        </p:txBody>
      </p:sp>
    </p:spTree>
    <p:extLst>
      <p:ext uri="{BB962C8B-B14F-4D97-AF65-F5344CB8AC3E}">
        <p14:creationId xmlns:p14="http://schemas.microsoft.com/office/powerpoint/2010/main" val="2555544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31305F2-4D75-4D76-BA59-F00627AB838F}"/>
              </a:ext>
            </a:extLst>
          </p:cNvPr>
          <p:cNvSpPr>
            <a:spLocks noGrp="1"/>
          </p:cNvSpPr>
          <p:nvPr>
            <p:ph type="title"/>
          </p:nvPr>
        </p:nvSpPr>
        <p:spPr>
          <a:xfrm>
            <a:off x="685801" y="452846"/>
            <a:ext cx="10840914" cy="918754"/>
          </a:xfrm>
        </p:spPr>
        <p:txBody>
          <a:bodyPr/>
          <a:lstStyle/>
          <a:p>
            <a:r>
              <a:rPr lang="en-US" b="1" dirty="0" smtClean="0">
                <a:latin typeface="Calibri" panose="020F0502020204030204" pitchFamily="34" charset="0"/>
                <a:cs typeface="Calibri" panose="020F0502020204030204" pitchFamily="34" charset="0"/>
              </a:rPr>
              <a:t>AbSTRACT </a:t>
            </a:r>
            <a:endParaRPr lang="en-US" b="1" dirty="0">
              <a:latin typeface="Calibri" panose="020F0502020204030204" pitchFamily="34" charset="0"/>
              <a:cs typeface="Calibri" panose="020F0502020204030204" pitchFamily="34" charset="0"/>
            </a:endParaRPr>
          </a:p>
        </p:txBody>
      </p:sp>
      <p:sp>
        <p:nvSpPr>
          <p:cNvPr id="7" name="Text Placeholder 3">
            <a:extLst>
              <a:ext uri="{FF2B5EF4-FFF2-40B4-BE49-F238E27FC236}">
                <a16:creationId xmlns="" xmlns:a16="http://schemas.microsoft.com/office/drawing/2014/main" id="{5BA0452F-E4D7-4ED7-A292-A7A5A20AC516}"/>
              </a:ext>
            </a:extLst>
          </p:cNvPr>
          <p:cNvSpPr txBox="1">
            <a:spLocks/>
          </p:cNvSpPr>
          <p:nvPr/>
        </p:nvSpPr>
        <p:spPr>
          <a:xfrm>
            <a:off x="852895" y="1254034"/>
            <a:ext cx="10673820" cy="5277394"/>
          </a:xfrm>
          <a:prstGeom prst="rect">
            <a:avLst/>
          </a:prstGeom>
        </p:spPr>
        <p:txBody>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buFont typeface="Arial" panose="020B0604020202020204" pitchFamily="34" charset="0"/>
              <a:buChar char="•"/>
            </a:pPr>
            <a:r>
              <a:rPr lang="en-US" dirty="0" smtClean="0"/>
              <a:t>Safety </a:t>
            </a:r>
            <a:r>
              <a:rPr lang="en-US" dirty="0"/>
              <a:t>is the biggest priority in the world. Surveillance and monitoring of our homes has seen a growing need in emerging times.</a:t>
            </a:r>
          </a:p>
          <a:p>
            <a:pPr algn="just">
              <a:buFont typeface="Arial" panose="020B0604020202020204" pitchFamily="34" charset="0"/>
              <a:buChar char="•"/>
            </a:pPr>
            <a:r>
              <a:rPr lang="en-US" dirty="0" smtClean="0"/>
              <a:t>Development </a:t>
            </a:r>
            <a:r>
              <a:rPr lang="en-US" dirty="0"/>
              <a:t>of night patrol that robot is used to find the sound waves in the surroundings, and security patrolling services.</a:t>
            </a:r>
          </a:p>
          <a:p>
            <a:pPr algn="just">
              <a:buFont typeface="Arial" panose="020B0604020202020204" pitchFamily="34" charset="0"/>
              <a:buChar char="•"/>
            </a:pPr>
            <a:r>
              <a:rPr lang="en-US" dirty="0"/>
              <a:t>It records and begins to relay photographs of the situation immediately after identification of the sound or human face. Then it sends the particular image to the given mail id and cloud.</a:t>
            </a:r>
          </a:p>
          <a:p>
            <a:pPr algn="just">
              <a:buFont typeface="Arial" panose="020B0604020202020204" pitchFamily="34" charset="0"/>
              <a:buChar char="•"/>
            </a:pPr>
            <a:r>
              <a:rPr lang="en-US" dirty="0"/>
              <a:t>The robot is able to perform security patrols during the night while functioning as a guide during the day.</a:t>
            </a:r>
          </a:p>
          <a:p>
            <a:pPr algn="just">
              <a:buFont typeface="Arial" panose="020B0604020202020204" pitchFamily="34" charset="0"/>
              <a:buChar char="•"/>
            </a:pPr>
            <a:r>
              <a:rPr lang="en-US" dirty="0"/>
              <a:t>The movement of a robot is also controlled automatically through obstacle detecting sensors to avoid the collision.</a:t>
            </a:r>
          </a:p>
          <a:p>
            <a:pPr algn="just">
              <a:buFont typeface="Arial" panose="020B0604020202020204" pitchFamily="34" charset="0"/>
              <a:buChar char="•"/>
            </a:pPr>
            <a:r>
              <a:rPr lang="en-IN" dirty="0"/>
              <a:t>We designed and implemented a robust, easy to assemble, anthropomorphic security robot aiming to patrol large indoor areas, welcome, provide information and guide clients to their destination, as well as function as a telepresence platform for the human security guards.</a:t>
            </a:r>
            <a:endParaRPr lang="en-US" dirty="0"/>
          </a:p>
          <a:p>
            <a:pPr algn="just">
              <a:buFont typeface="Arial" panose="020B0604020202020204" pitchFamily="34" charset="0"/>
              <a:buChar char="•"/>
            </a:pPr>
            <a:r>
              <a:rPr lang="en-IN" dirty="0"/>
              <a:t>Our project suggests that Robot is user friendly and pleasing to the people, it can perform security for human being.</a:t>
            </a:r>
          </a:p>
          <a:p>
            <a:pPr marL="0" indent="0">
              <a:buNone/>
            </a:pPr>
            <a:endParaRPr lang="en-US" dirty="0"/>
          </a:p>
        </p:txBody>
      </p:sp>
    </p:spTree>
    <p:extLst>
      <p:ext uri="{BB962C8B-B14F-4D97-AF65-F5344CB8AC3E}">
        <p14:creationId xmlns:p14="http://schemas.microsoft.com/office/powerpoint/2010/main" val="8626564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8858" y="429987"/>
            <a:ext cx="3701144" cy="1088572"/>
          </a:xfrm>
        </p:spPr>
        <p:txBody>
          <a:bodyPr/>
          <a:lstStyle/>
          <a:p>
            <a:pPr algn="ctr"/>
            <a:r>
              <a:rPr lang="en-IN" b="1" dirty="0" smtClean="0">
                <a:latin typeface="Calibri" panose="020F0502020204030204" pitchFamily="34" charset="0"/>
                <a:cs typeface="Calibri" panose="020F0502020204030204" pitchFamily="34" charset="0"/>
              </a:rPr>
              <a:t> Code execution</a:t>
            </a:r>
            <a:endParaRPr lang="en-IN" b="1" dirty="0">
              <a:latin typeface="Calibri" panose="020F0502020204030204" pitchFamily="34" charset="0"/>
              <a:cs typeface="Calibri" panose="020F0502020204030204" pitchFamily="34" charset="0"/>
            </a:endParaRPr>
          </a:p>
        </p:txBody>
      </p:sp>
      <p:pic>
        <p:nvPicPr>
          <p:cNvPr id="6" name="Content Placeholder 5"/>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85800" y="1872343"/>
            <a:ext cx="5148943" cy="3850591"/>
          </a:xfrm>
        </p:spPr>
      </p:pic>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89914" y="1894114"/>
            <a:ext cx="5138511" cy="3828820"/>
          </a:xfrm>
        </p:spPr>
      </p:pic>
      <p:pic>
        <p:nvPicPr>
          <p:cNvPr id="5" name="Picture 4"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4"/>
          <a:stretch>
            <a:fillRect/>
          </a:stretch>
        </p:blipFill>
        <p:spPr>
          <a:xfrm>
            <a:off x="3418114" y="429987"/>
            <a:ext cx="979714" cy="990600"/>
          </a:xfrm>
          <a:prstGeom prst="rect">
            <a:avLst/>
          </a:prstGeom>
        </p:spPr>
      </p:pic>
    </p:spTree>
    <p:extLst>
      <p:ext uri="{BB962C8B-B14F-4D97-AF65-F5344CB8AC3E}">
        <p14:creationId xmlns:p14="http://schemas.microsoft.com/office/powerpoint/2010/main" val="36354838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88113" y="1938340"/>
            <a:ext cx="5040312" cy="3784594"/>
          </a:xfrm>
        </p:spPr>
      </p:pic>
      <p:pic>
        <p:nvPicPr>
          <p:cNvPr id="10" name="Content Placeholder 9"/>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85800" y="1938340"/>
            <a:ext cx="5040313" cy="3784594"/>
          </a:xfrm>
        </p:spPr>
      </p:pic>
    </p:spTree>
    <p:extLst>
      <p:ext uri="{BB962C8B-B14F-4D97-AF65-F5344CB8AC3E}">
        <p14:creationId xmlns:p14="http://schemas.microsoft.com/office/powerpoint/2010/main" val="1645430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346371" y="1872343"/>
            <a:ext cx="5127625" cy="3850591"/>
          </a:xfrm>
        </p:spPr>
      </p:pic>
      <p:pic>
        <p:nvPicPr>
          <p:cNvPr id="7" name="Content Placeholder 6"/>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85800" y="1905000"/>
            <a:ext cx="5116286" cy="3817934"/>
          </a:xfrm>
        </p:spPr>
      </p:pic>
    </p:spTree>
    <p:extLst>
      <p:ext uri="{BB962C8B-B14F-4D97-AF65-F5344CB8AC3E}">
        <p14:creationId xmlns:p14="http://schemas.microsoft.com/office/powerpoint/2010/main" val="384103190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1-02-28 at 12.11.32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55262" y="1095554"/>
            <a:ext cx="9198361" cy="5175849"/>
          </a:xfrm>
          <a:prstGeom prst="rect">
            <a:avLst/>
          </a:prstGeom>
        </p:spPr>
      </p:pic>
      <p:sp>
        <p:nvSpPr>
          <p:cNvPr id="3" name="Rectangle 2"/>
          <p:cNvSpPr/>
          <p:nvPr/>
        </p:nvSpPr>
        <p:spPr>
          <a:xfrm>
            <a:off x="3252158" y="293298"/>
            <a:ext cx="4908431" cy="62972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sz="2800" b="1" dirty="0" smtClean="0">
                <a:latin typeface="Calibri" panose="020F0502020204030204" pitchFamily="34" charset="0"/>
                <a:cs typeface="Calibri" panose="020F0502020204030204" pitchFamily="34" charset="0"/>
              </a:rPr>
              <a:t>PROJECT DEMO VIDEO</a:t>
            </a:r>
            <a:endParaRPr lang="en-IN" sz="2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289322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963748" y="415377"/>
            <a:ext cx="2200377" cy="575144"/>
          </a:xfrm>
        </p:spPr>
        <p:txBody>
          <a:bodyPr/>
          <a:lstStyle/>
          <a:p>
            <a:pPr algn="ctr"/>
            <a:r>
              <a:rPr lang="en-IN" b="1" dirty="0" smtClean="0">
                <a:latin typeface="Calibri" panose="020F0502020204030204" pitchFamily="34" charset="0"/>
                <a:cs typeface="Calibri" panose="020F0502020204030204" pitchFamily="34" charset="0"/>
              </a:rPr>
              <a:t>OUTPUT </a:t>
            </a:r>
            <a:endParaRPr lang="en-IN" b="1" dirty="0">
              <a:latin typeface="Calibri" panose="020F0502020204030204" pitchFamily="34" charset="0"/>
              <a:cs typeface="Calibri" panose="020F0502020204030204" pitchFamily="34" charset="0"/>
            </a:endParaRPr>
          </a:p>
        </p:txBody>
      </p:sp>
      <p:pic>
        <p:nvPicPr>
          <p:cNvPr id="6" name="Picture 5"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4803657" y="424654"/>
            <a:ext cx="638234" cy="55659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5847" y="1606163"/>
            <a:ext cx="3278496" cy="4150582"/>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264" y="1304014"/>
            <a:ext cx="7016063" cy="4953664"/>
          </a:xfrm>
          <a:prstGeom prst="rect">
            <a:avLst/>
          </a:prstGeom>
        </p:spPr>
      </p:pic>
    </p:spTree>
    <p:extLst>
      <p:ext uri="{BB962C8B-B14F-4D97-AF65-F5344CB8AC3E}">
        <p14:creationId xmlns:p14="http://schemas.microsoft.com/office/powerpoint/2010/main" val="7024763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6204" y="807882"/>
            <a:ext cx="10471867" cy="5133063"/>
          </a:xfrm>
          <a:prstGeom prst="rect">
            <a:avLst/>
          </a:prstGeom>
        </p:spPr>
      </p:pic>
      <p:sp>
        <p:nvSpPr>
          <p:cNvPr id="5" name="Rectangle 4"/>
          <p:cNvSpPr/>
          <p:nvPr/>
        </p:nvSpPr>
        <p:spPr>
          <a:xfrm>
            <a:off x="4627657" y="179730"/>
            <a:ext cx="3037399" cy="523220"/>
          </a:xfrm>
          <a:prstGeom prst="rect">
            <a:avLst/>
          </a:prstGeom>
        </p:spPr>
        <p:txBody>
          <a:bodyPr wrap="square">
            <a:spAutoFit/>
          </a:bodyPr>
          <a:lstStyle/>
          <a:p>
            <a:pPr algn="ctr"/>
            <a:r>
              <a:rPr lang="en-US" sz="2800" b="1" dirty="0" smtClean="0">
                <a:latin typeface="Calibri" panose="020F0502020204030204" pitchFamily="34" charset="0"/>
                <a:cs typeface="Calibri" panose="020F0502020204030204" pitchFamily="34" charset="0"/>
              </a:rPr>
              <a:t>FINAL RESULT</a:t>
            </a:r>
            <a:endParaRPr lang="en-IN" sz="2800" dirty="0"/>
          </a:p>
        </p:txBody>
      </p:sp>
      <p:pic>
        <p:nvPicPr>
          <p:cNvPr id="6" name="Picture 5"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3"/>
          <a:stretch>
            <a:fillRect/>
          </a:stretch>
        </p:blipFill>
        <p:spPr>
          <a:xfrm>
            <a:off x="4516342" y="146359"/>
            <a:ext cx="638234" cy="556591"/>
          </a:xfrm>
          <a:prstGeom prst="rect">
            <a:avLst/>
          </a:prstGeom>
        </p:spPr>
      </p:pic>
      <p:sp>
        <p:nvSpPr>
          <p:cNvPr id="7" name="Rectangle 6"/>
          <p:cNvSpPr/>
          <p:nvPr/>
        </p:nvSpPr>
        <p:spPr>
          <a:xfrm>
            <a:off x="4627657" y="6053248"/>
            <a:ext cx="2800510" cy="369332"/>
          </a:xfrm>
          <a:prstGeom prst="rect">
            <a:avLst/>
          </a:prstGeom>
        </p:spPr>
        <p:txBody>
          <a:bodyPr wrap="none">
            <a:spAutoFit/>
          </a:bodyPr>
          <a:lstStyle/>
          <a:p>
            <a:pPr algn="ctr"/>
            <a:r>
              <a:rPr lang="en-US" b="1" dirty="0">
                <a:latin typeface="Calibri" panose="020F0502020204030204" pitchFamily="34" charset="0"/>
                <a:cs typeface="Calibri" panose="020F0502020204030204" pitchFamily="34" charset="0"/>
              </a:rPr>
              <a:t>IMAGES RECEIVED TO MAIL</a:t>
            </a:r>
            <a:endParaRPr lang="en-IN" dirty="0"/>
          </a:p>
        </p:txBody>
      </p:sp>
    </p:spTree>
    <p:extLst>
      <p:ext uri="{BB962C8B-B14F-4D97-AF65-F5344CB8AC3E}">
        <p14:creationId xmlns:p14="http://schemas.microsoft.com/office/powerpoint/2010/main" val="18903865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61" y="413469"/>
            <a:ext cx="5844209" cy="588222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1430" y="413468"/>
            <a:ext cx="6122504" cy="5882226"/>
          </a:xfrm>
          <a:prstGeom prst="rect">
            <a:avLst/>
          </a:prstGeom>
        </p:spPr>
      </p:pic>
    </p:spTree>
    <p:extLst>
      <p:ext uri="{BB962C8B-B14F-4D97-AF65-F5344CB8AC3E}">
        <p14:creationId xmlns:p14="http://schemas.microsoft.com/office/powerpoint/2010/main" val="15532805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130151" y="371060"/>
            <a:ext cx="10678601" cy="662609"/>
          </a:xfrm>
        </p:spPr>
        <p:txBody>
          <a:bodyPr>
            <a:normAutofit/>
          </a:bodyPr>
          <a:lstStyle/>
          <a:p>
            <a:pPr algn="ctr"/>
            <a:r>
              <a:rPr lang="en-IN" b="1" dirty="0" smtClean="0">
                <a:latin typeface="Calibri" panose="020F0502020204030204" pitchFamily="34" charset="0"/>
                <a:cs typeface="Calibri" panose="020F0502020204030204" pitchFamily="34" charset="0"/>
              </a:rPr>
              <a:t>ALERT MESSAGE NOTIFICATIONS FROM CLOUD THROUGH IOT</a:t>
            </a:r>
            <a:endParaRPr lang="en-IN" b="1" dirty="0">
              <a:latin typeface="Calibri" panose="020F0502020204030204" pitchFamily="34" charset="0"/>
              <a:cs typeface="Calibri" panose="020F050202020403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074" y="1280160"/>
            <a:ext cx="5764696" cy="4548671"/>
          </a:xfrm>
        </p:spPr>
      </p:pic>
      <p:pic>
        <p:nvPicPr>
          <p:cNvPr id="4" name="Picture 3"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3"/>
          <a:stretch>
            <a:fillRect/>
          </a:stretch>
        </p:blipFill>
        <p:spPr>
          <a:xfrm>
            <a:off x="851856" y="397565"/>
            <a:ext cx="638234" cy="55659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87332" y="1280160"/>
            <a:ext cx="6172862" cy="4548671"/>
          </a:xfrm>
          <a:prstGeom prst="rect">
            <a:avLst/>
          </a:prstGeom>
        </p:spPr>
      </p:pic>
    </p:spTree>
    <p:extLst>
      <p:ext uri="{BB962C8B-B14F-4D97-AF65-F5344CB8AC3E}">
        <p14:creationId xmlns:p14="http://schemas.microsoft.com/office/powerpoint/2010/main" val="15832409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gavel icon ">
            <a:extLst>
              <a:ext uri="{FF2B5EF4-FFF2-40B4-BE49-F238E27FC236}">
                <a16:creationId xmlns="" xmlns:a16="http://schemas.microsoft.com/office/drawing/2014/main" id="{4CC9C727-CD5E-461F-9DE1-B579A54D1FE9}"/>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3222171" y="482458"/>
            <a:ext cx="1171575" cy="1171575"/>
          </a:xfrm>
          <a:prstGeom prst="rect">
            <a:avLst/>
          </a:prstGeom>
        </p:spPr>
      </p:pic>
      <p:sp>
        <p:nvSpPr>
          <p:cNvPr id="9" name="Title 1">
            <a:extLst>
              <a:ext uri="{FF2B5EF4-FFF2-40B4-BE49-F238E27FC236}">
                <a16:creationId xmlns="" xmlns:a16="http://schemas.microsoft.com/office/drawing/2014/main" id="{631305F2-4D75-4D76-BA59-F00627AB838F}"/>
              </a:ext>
            </a:extLst>
          </p:cNvPr>
          <p:cNvSpPr txBox="1">
            <a:spLocks/>
          </p:cNvSpPr>
          <p:nvPr/>
        </p:nvSpPr>
        <p:spPr bwMode="white">
          <a:xfrm>
            <a:off x="431075" y="782891"/>
            <a:ext cx="2625634" cy="871142"/>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smtClean="0">
                <a:latin typeface="Calibri" panose="020F0502020204030204" pitchFamily="34" charset="0"/>
                <a:cs typeface="Calibri" panose="020F0502020204030204" pitchFamily="34" charset="0"/>
              </a:rPr>
              <a:t>References</a:t>
            </a:r>
            <a:endParaRPr lang="en-US" b="1" dirty="0">
              <a:latin typeface="Calibri" panose="020F0502020204030204" pitchFamily="34" charset="0"/>
              <a:cs typeface="Calibri" panose="020F0502020204030204" pitchFamily="34" charset="0"/>
            </a:endParaRPr>
          </a:p>
        </p:txBody>
      </p:sp>
      <p:sp>
        <p:nvSpPr>
          <p:cNvPr id="11" name="Text Placeholder 10"/>
          <p:cNvSpPr>
            <a:spLocks noGrp="1"/>
          </p:cNvSpPr>
          <p:nvPr>
            <p:ph type="body" idx="1"/>
          </p:nvPr>
        </p:nvSpPr>
        <p:spPr>
          <a:xfrm>
            <a:off x="791754" y="1806433"/>
            <a:ext cx="10840914" cy="4157487"/>
          </a:xfrm>
        </p:spPr>
        <p:txBody>
          <a:bodyPr>
            <a:normAutofit fontScale="92500" lnSpcReduction="20000"/>
          </a:bodyPr>
          <a:lstStyle/>
          <a:p>
            <a:pPr marL="411480" indent="-342900" algn="just">
              <a:buFont typeface="+mj-lt"/>
              <a:buAutoNum type="arabicPeriod"/>
            </a:pPr>
            <a:r>
              <a:rPr lang="en-IN" dirty="0"/>
              <a:t>Sushant Kumar and Dr. S. S. Solanki, “Remote Home Surveillance System “, 2016 International Conference on Advances in Computing, Communication, &amp; Automation (ICACCA), 29 September 2016</a:t>
            </a:r>
          </a:p>
          <a:p>
            <a:pPr marL="411480" indent="-342900" algn="just">
              <a:buFont typeface="+mj-lt"/>
              <a:buAutoNum type="arabicPeriod"/>
            </a:pPr>
            <a:r>
              <a:rPr lang="en-IN" dirty="0"/>
              <a:t>JTutun Juhana and Vivi Gusti Anggraini, “Design and Implementation  of  Smart Home Surveillance System”, 2016 10th International  Conference on Telecommunication Systems Services and Applications  (TSSA), 6 March 2017</a:t>
            </a:r>
          </a:p>
          <a:p>
            <a:pPr marL="411480" indent="-342900" algn="just">
              <a:buFont typeface="+mj-lt"/>
              <a:buAutoNum type="arabicPeriod"/>
            </a:pPr>
            <a:r>
              <a:rPr lang="en-IN" dirty="0"/>
              <a:t>J. Zhang, G. Song, G. Qiao, T. Meng and H. Sun, "An indoor security  system with a jumping robot as the surveillance terminal," in IEEE  Transactions on Consumer Electronics, vol. 57, no. 4, pp. 1774-1781, November 2011. </a:t>
            </a:r>
          </a:p>
          <a:p>
            <a:pPr marL="411480" indent="-342900" algn="just">
              <a:buFont typeface="+mj-lt"/>
              <a:buAutoNum type="arabicPeriod"/>
            </a:pPr>
            <a:r>
              <a:rPr lang="en-IN" dirty="0"/>
              <a:t>G. Song, Z. Wei, W. Zhang and A. Song, "A Hybrid Sensor Network System for Home Monitoring Applications," in IEEE Transactions on Consumer Electronics, vol. 53, no. 4, pp. 1434-1439, Nov. 2007. </a:t>
            </a:r>
          </a:p>
          <a:p>
            <a:pPr marL="411480" indent="-342900" algn="just">
              <a:buFont typeface="+mj-lt"/>
              <a:buAutoNum type="arabicPeriod"/>
            </a:pPr>
            <a:r>
              <a:rPr lang="en-IN" dirty="0"/>
              <a:t>W. Lao, J. Han and P. H. n. De With, "Automatic video-based human motion analyzer for consumer surveillance system," in IEEE Transactions on Consumer Electronics, vol. 55, no. 2, pp. 591-598, May 2009. </a:t>
            </a:r>
          </a:p>
          <a:p>
            <a:pPr marL="411480" indent="-342900" algn="just">
              <a:buFont typeface="+mj-lt"/>
              <a:buAutoNum type="arabicPeriod"/>
            </a:pPr>
            <a:r>
              <a:rPr lang="en-IN" dirty="0"/>
              <a:t>C. Micheloni, G. L. Foresti, C. Piciarelli and L. Cinque, "An Autonomous Vehicle for Video Surveillance of Indoor Environments," in IEEE Transactions on Vehicular Technology, vol. 56, no. 2, pp. 487-498. </a:t>
            </a:r>
          </a:p>
          <a:p>
            <a:pPr marL="411480" indent="-342900" algn="just">
              <a:buFont typeface="+mj-lt"/>
              <a:buAutoNum type="arabicPeriod"/>
            </a:pPr>
            <a:r>
              <a:rPr lang="en-US" dirty="0"/>
              <a:t>J.M. A´ lvarez and A.M. Lopez, “Road detection based on illuminant invariance”,Intelligent Transportation Systems, IEEE Transactions on, no. 99, pp. 1–10, 2010</a:t>
            </a:r>
            <a:r>
              <a:rPr lang="en-US" dirty="0" smtClean="0"/>
              <a:t>.</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33014371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p:cNvSpPr/>
          <p:nvPr/>
        </p:nvSpPr>
        <p:spPr>
          <a:xfrm>
            <a:off x="2681174" y="3017409"/>
            <a:ext cx="6802461" cy="1015663"/>
          </a:xfrm>
          <a:prstGeom prst="rect">
            <a:avLst/>
          </a:prstGeom>
          <a:noFill/>
        </p:spPr>
        <p:txBody>
          <a:bodyPr wrap="square" lIns="91440" tIns="45720" rIns="91440" bIns="45720">
            <a:spAutoFit/>
          </a:bodyPr>
          <a:lstStyle/>
          <a:p>
            <a:pPr algn="ctr"/>
            <a:r>
              <a:rPr lang="en-US" sz="6000" b="1" spc="50" dirty="0" smtClean="0">
                <a:ln w="0"/>
                <a:effectLst>
                  <a:innerShdw blurRad="63500" dist="50800" dir="13500000">
                    <a:srgbClr val="000000">
                      <a:alpha val="50000"/>
                    </a:srgbClr>
                  </a:innerShdw>
                </a:effectLst>
              </a:rPr>
              <a:t>Thank You!</a:t>
            </a:r>
            <a:endParaRPr lang="en-US" sz="6000" b="1" cap="none" spc="50" dirty="0">
              <a:ln w="0"/>
              <a:effectLst>
                <a:innerShdw blurRad="63500" dist="50800" dir="13500000">
                  <a:srgbClr val="000000">
                    <a:alpha val="50000"/>
                  </a:srgbClr>
                </a:innerShdw>
              </a:effectLst>
            </a:endParaRPr>
          </a:p>
        </p:txBody>
      </p:sp>
      <p:sp>
        <p:nvSpPr>
          <p:cNvPr id="3" name="Rectangle 2"/>
          <p:cNvSpPr/>
          <p:nvPr/>
        </p:nvSpPr>
        <p:spPr>
          <a:xfrm>
            <a:off x="0" y="1410789"/>
            <a:ext cx="12192000" cy="1162594"/>
          </a:xfrm>
          <a:prstGeom prst="rect">
            <a:avLst/>
          </a:prstGeom>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path path="circle">
              <a:fillToRect l="50000" t="50000" r="50000" b="50000"/>
            </a:path>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 name="Rectangle 3"/>
          <p:cNvSpPr/>
          <p:nvPr/>
        </p:nvSpPr>
        <p:spPr>
          <a:xfrm>
            <a:off x="1" y="4384765"/>
            <a:ext cx="12192000" cy="1162594"/>
          </a:xfrm>
          <a:prstGeom prst="rect">
            <a:avLst/>
          </a:prstGeom>
          <a:gradFill flip="none" rotWithShape="1">
            <a:gsLst>
              <a:gs pos="0">
                <a:schemeClr val="bg2">
                  <a:lumMod val="10000"/>
                  <a:lumOff val="90000"/>
                  <a:shade val="30000"/>
                  <a:satMod val="115000"/>
                </a:schemeClr>
              </a:gs>
              <a:gs pos="50000">
                <a:schemeClr val="bg2">
                  <a:lumMod val="10000"/>
                  <a:lumOff val="90000"/>
                  <a:shade val="67500"/>
                  <a:satMod val="115000"/>
                </a:schemeClr>
              </a:gs>
              <a:gs pos="100000">
                <a:schemeClr val="bg2">
                  <a:lumMod val="10000"/>
                  <a:lumOff val="90000"/>
                  <a:shade val="100000"/>
                  <a:satMod val="115000"/>
                </a:schemeClr>
              </a:gs>
            </a:gsLst>
            <a:path path="circle">
              <a:fillToRect l="50000" t="50000" r="50000" b="50000"/>
            </a:path>
            <a:tileRect/>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08914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881" y="406400"/>
            <a:ext cx="10840914" cy="1097280"/>
          </a:xfrm>
        </p:spPr>
        <p:txBody>
          <a:bodyPr/>
          <a:lstStyle/>
          <a:p>
            <a:r>
              <a:rPr lang="en-US" sz="2800" b="1" dirty="0">
                <a:latin typeface="Times New Roman" panose="02020603050405020304" pitchFamily="18" charset="0"/>
                <a:cs typeface="Times New Roman" panose="02020603050405020304" pitchFamily="18" charset="0"/>
              </a:rPr>
              <a:t>LITERATURE SURVEY 1:</a:t>
            </a:r>
            <a:endParaRPr lang="en-IN" dirty="0"/>
          </a:p>
        </p:txBody>
      </p:sp>
      <p:pic>
        <p:nvPicPr>
          <p:cNvPr id="4" name="table"/>
          <p:cNvPicPr>
            <a:picLocks noGrp="1" noChangeAspect="1"/>
          </p:cNvPicPr>
          <p:nvPr>
            <p:ph idx="1"/>
          </p:nvPr>
        </p:nvPicPr>
        <p:blipFill>
          <a:blip r:embed="rId2"/>
          <a:stretch>
            <a:fillRect/>
          </a:stretch>
        </p:blipFill>
        <p:spPr>
          <a:xfrm>
            <a:off x="1259840" y="1595120"/>
            <a:ext cx="9712960" cy="4500879"/>
          </a:xfrm>
          <a:prstGeom prst="rect">
            <a:avLst/>
          </a:prstGeom>
          <a:ln>
            <a:noFill/>
          </a:ln>
        </p:spPr>
      </p:pic>
    </p:spTree>
    <p:extLst>
      <p:ext uri="{BB962C8B-B14F-4D97-AF65-F5344CB8AC3E}">
        <p14:creationId xmlns:p14="http://schemas.microsoft.com/office/powerpoint/2010/main" val="7557243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467360"/>
            <a:ext cx="10840914" cy="1137920"/>
          </a:xfrm>
        </p:spPr>
        <p:txBody>
          <a:bodyPr/>
          <a:lstStyle/>
          <a:p>
            <a:r>
              <a:rPr lang="en-US" sz="2800" b="1" dirty="0">
                <a:latin typeface="Times New Roman" panose="02020603050405020304" pitchFamily="18" charset="0"/>
                <a:cs typeface="Times New Roman" panose="02020603050405020304" pitchFamily="18" charset="0"/>
              </a:rPr>
              <a:t>LITERATURE SURVEY </a:t>
            </a:r>
            <a:r>
              <a:rPr lang="en-US" sz="2800" b="1" dirty="0" smtClean="0">
                <a:latin typeface="Times New Roman" panose="02020603050405020304" pitchFamily="18" charset="0"/>
                <a:cs typeface="Times New Roman" panose="02020603050405020304" pitchFamily="18" charset="0"/>
              </a:rPr>
              <a:t>2:</a:t>
            </a:r>
            <a:endParaRPr lang="en-IN" dirty="0"/>
          </a:p>
        </p:txBody>
      </p:sp>
      <p:pic>
        <p:nvPicPr>
          <p:cNvPr id="4" name="table"/>
          <p:cNvPicPr>
            <a:picLocks noGrp="1" noChangeAspect="1"/>
          </p:cNvPicPr>
          <p:nvPr>
            <p:ph idx="1"/>
          </p:nvPr>
        </p:nvPicPr>
        <p:blipFill>
          <a:blip r:embed="rId2"/>
          <a:stretch>
            <a:fillRect/>
          </a:stretch>
        </p:blipFill>
        <p:spPr>
          <a:xfrm>
            <a:off x="1330960" y="1615441"/>
            <a:ext cx="9286490" cy="4176000"/>
          </a:xfrm>
          <a:prstGeom prst="rect">
            <a:avLst/>
          </a:prstGeom>
        </p:spPr>
      </p:pic>
    </p:spTree>
    <p:extLst>
      <p:ext uri="{BB962C8B-B14F-4D97-AF65-F5344CB8AC3E}">
        <p14:creationId xmlns:p14="http://schemas.microsoft.com/office/powerpoint/2010/main" val="28458382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481" y="508000"/>
            <a:ext cx="10840914" cy="1137920"/>
          </a:xfrm>
        </p:spPr>
        <p:txBody>
          <a:bodyPr/>
          <a:lstStyle/>
          <a:p>
            <a:r>
              <a:rPr lang="en-US" sz="2800" b="1" dirty="0">
                <a:latin typeface="Times New Roman" panose="02020603050405020304" pitchFamily="18" charset="0"/>
                <a:cs typeface="Times New Roman" panose="02020603050405020304" pitchFamily="18" charset="0"/>
              </a:rPr>
              <a:t>LITERATURE SURVEY </a:t>
            </a:r>
            <a:r>
              <a:rPr lang="en-US" sz="2800" b="1" dirty="0" smtClean="0">
                <a:latin typeface="Times New Roman" panose="02020603050405020304" pitchFamily="18" charset="0"/>
                <a:cs typeface="Times New Roman" panose="02020603050405020304" pitchFamily="18" charset="0"/>
              </a:rPr>
              <a:t>3:</a:t>
            </a:r>
            <a:endParaRPr lang="en-IN" dirty="0"/>
          </a:p>
        </p:txBody>
      </p:sp>
      <p:pic>
        <p:nvPicPr>
          <p:cNvPr id="4" name="table"/>
          <p:cNvPicPr>
            <a:picLocks noGrp="1" noChangeAspect="1"/>
          </p:cNvPicPr>
          <p:nvPr>
            <p:ph idx="1"/>
          </p:nvPr>
        </p:nvPicPr>
        <p:blipFill>
          <a:blip r:embed="rId2"/>
          <a:stretch>
            <a:fillRect/>
          </a:stretch>
        </p:blipFill>
        <p:spPr>
          <a:xfrm>
            <a:off x="1320800" y="1717038"/>
            <a:ext cx="9158400" cy="4329992"/>
          </a:xfrm>
          <a:prstGeom prst="rect">
            <a:avLst/>
          </a:prstGeom>
        </p:spPr>
      </p:pic>
    </p:spTree>
    <p:extLst>
      <p:ext uri="{BB962C8B-B14F-4D97-AF65-F5344CB8AC3E}">
        <p14:creationId xmlns:p14="http://schemas.microsoft.com/office/powerpoint/2010/main" val="8085622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latin typeface="Times New Roman" panose="02020603050405020304" pitchFamily="18" charset="0"/>
                <a:cs typeface="Times New Roman" panose="02020603050405020304" pitchFamily="18" charset="0"/>
              </a:rPr>
              <a:t>LITERATURE</a:t>
            </a:r>
            <a:r>
              <a:rPr lang="en-US" sz="3200" b="1" dirty="0">
                <a:latin typeface="Times New Roman" panose="02020603050405020304" pitchFamily="18" charset="0"/>
                <a:cs typeface="Times New Roman" panose="02020603050405020304" pitchFamily="18" charset="0"/>
              </a:rPr>
              <a:t> SURVEY </a:t>
            </a:r>
            <a:r>
              <a:rPr lang="en-US" sz="3200" b="1" dirty="0" smtClean="0">
                <a:latin typeface="Times New Roman" panose="02020603050405020304" pitchFamily="18" charset="0"/>
                <a:cs typeface="Times New Roman" panose="02020603050405020304" pitchFamily="18" charset="0"/>
              </a:rPr>
              <a:t>4:</a:t>
            </a:r>
            <a:endParaRPr lang="en-IN"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67016630"/>
              </p:ext>
            </p:extLst>
          </p:nvPr>
        </p:nvGraphicFramePr>
        <p:xfrm>
          <a:off x="1066801" y="2001520"/>
          <a:ext cx="9794238" cy="4023360"/>
        </p:xfrm>
        <a:graphic>
          <a:graphicData uri="http://schemas.openxmlformats.org/drawingml/2006/table">
            <a:tbl>
              <a:tblPr firstRow="1" bandRow="1"/>
              <a:tblGrid>
                <a:gridCol w="776400">
                  <a:extLst>
                    <a:ext uri="{9D8B030D-6E8A-4147-A177-3AD203B41FA5}">
                      <a16:colId xmlns="" xmlns:a16="http://schemas.microsoft.com/office/drawing/2014/main" val="20000"/>
                    </a:ext>
                  </a:extLst>
                </a:gridCol>
                <a:gridCol w="1508072">
                  <a:extLst>
                    <a:ext uri="{9D8B030D-6E8A-4147-A177-3AD203B41FA5}">
                      <a16:colId xmlns="" xmlns:a16="http://schemas.microsoft.com/office/drawing/2014/main" val="20001"/>
                    </a:ext>
                  </a:extLst>
                </a:gridCol>
                <a:gridCol w="1376937">
                  <a:extLst>
                    <a:ext uri="{9D8B030D-6E8A-4147-A177-3AD203B41FA5}">
                      <a16:colId xmlns="" xmlns:a16="http://schemas.microsoft.com/office/drawing/2014/main" val="20002"/>
                    </a:ext>
                  </a:extLst>
                </a:gridCol>
                <a:gridCol w="926806">
                  <a:extLst>
                    <a:ext uri="{9D8B030D-6E8A-4147-A177-3AD203B41FA5}">
                      <a16:colId xmlns="" xmlns:a16="http://schemas.microsoft.com/office/drawing/2014/main" val="20003"/>
                    </a:ext>
                  </a:extLst>
                </a:gridCol>
                <a:gridCol w="5206023">
                  <a:extLst>
                    <a:ext uri="{9D8B030D-6E8A-4147-A177-3AD203B41FA5}">
                      <a16:colId xmlns="" xmlns:a16="http://schemas.microsoft.com/office/drawing/2014/main" val="20004"/>
                    </a:ext>
                  </a:extLst>
                </a:gridCol>
              </a:tblGrid>
              <a:tr h="726496">
                <a:tc>
                  <a:txBody>
                    <a:bodyPr/>
                    <a:lstStyle>
                      <a:lvl1pPr marL="0" algn="l" defTabSz="457200" rtl="0" eaLnBrk="1" latinLnBrk="0" hangingPunct="1">
                        <a:defRPr sz="1800" b="1" kern="1200">
                          <a:solidFill>
                            <a:schemeClr val="lt1"/>
                          </a:solidFill>
                          <a:latin typeface="Calibri" panose="020F0502020204030204"/>
                        </a:defRPr>
                      </a:lvl1pPr>
                      <a:lvl2pPr marL="457200" algn="l" defTabSz="457200" rtl="0" eaLnBrk="1" latinLnBrk="0" hangingPunct="1">
                        <a:defRPr sz="1800" b="1" kern="1200">
                          <a:solidFill>
                            <a:schemeClr val="lt1"/>
                          </a:solidFill>
                          <a:latin typeface="Calibri" panose="020F0502020204030204"/>
                        </a:defRPr>
                      </a:lvl2pPr>
                      <a:lvl3pPr marL="914400" algn="l" defTabSz="457200" rtl="0" eaLnBrk="1" latinLnBrk="0" hangingPunct="1">
                        <a:defRPr sz="1800" b="1" kern="1200">
                          <a:solidFill>
                            <a:schemeClr val="lt1"/>
                          </a:solidFill>
                          <a:latin typeface="Calibri" panose="020F0502020204030204"/>
                        </a:defRPr>
                      </a:lvl3pPr>
                      <a:lvl4pPr marL="1371600" algn="l" defTabSz="457200" rtl="0" eaLnBrk="1" latinLnBrk="0" hangingPunct="1">
                        <a:defRPr sz="1800" b="1" kern="1200">
                          <a:solidFill>
                            <a:schemeClr val="lt1"/>
                          </a:solidFill>
                          <a:latin typeface="Calibri" panose="020F0502020204030204"/>
                        </a:defRPr>
                      </a:lvl4pPr>
                      <a:lvl5pPr marL="1828800" algn="l" defTabSz="457200" rtl="0" eaLnBrk="1" latinLnBrk="0" hangingPunct="1">
                        <a:defRPr sz="1800" b="1" kern="1200">
                          <a:solidFill>
                            <a:schemeClr val="lt1"/>
                          </a:solidFill>
                          <a:latin typeface="Calibri" panose="020F0502020204030204"/>
                        </a:defRPr>
                      </a:lvl5pPr>
                      <a:lvl6pPr marL="2286000" algn="l" defTabSz="457200" rtl="0" eaLnBrk="1" latinLnBrk="0" hangingPunct="1">
                        <a:defRPr sz="1800" b="1" kern="1200">
                          <a:solidFill>
                            <a:schemeClr val="lt1"/>
                          </a:solidFill>
                          <a:latin typeface="Calibri" panose="020F0502020204030204"/>
                        </a:defRPr>
                      </a:lvl6pPr>
                      <a:lvl7pPr marL="2743200" algn="l" defTabSz="457200" rtl="0" eaLnBrk="1" latinLnBrk="0" hangingPunct="1">
                        <a:defRPr sz="1800" b="1" kern="1200">
                          <a:solidFill>
                            <a:schemeClr val="lt1"/>
                          </a:solidFill>
                          <a:latin typeface="Calibri" panose="020F0502020204030204"/>
                        </a:defRPr>
                      </a:lvl7pPr>
                      <a:lvl8pPr marL="3200400" algn="l" defTabSz="457200" rtl="0" eaLnBrk="1" latinLnBrk="0" hangingPunct="1">
                        <a:defRPr sz="1800" b="1" kern="1200">
                          <a:solidFill>
                            <a:schemeClr val="lt1"/>
                          </a:solidFill>
                          <a:latin typeface="Calibri" panose="020F0502020204030204"/>
                        </a:defRPr>
                      </a:lvl8pPr>
                      <a:lvl9pPr marL="3657600" algn="l" defTabSz="457200" rtl="0" eaLnBrk="1" latinLnBrk="0" hangingPunct="1">
                        <a:defRPr sz="1800" b="1" kern="1200">
                          <a:solidFill>
                            <a:schemeClr val="lt1"/>
                          </a:solidFill>
                          <a:latin typeface="Calibri" panose="020F0502020204030204"/>
                        </a:defRPr>
                      </a:lvl9pPr>
                    </a:lstStyle>
                    <a:p>
                      <a:r>
                        <a:rPr lang="en-US" sz="2000" dirty="0">
                          <a:latin typeface="Times New Roman" panose="02020603050405020304" pitchFamily="18" charset="0"/>
                          <a:cs typeface="Times New Roman" panose="02020603050405020304" pitchFamily="18" charset="0"/>
                        </a:rPr>
                        <a:t>S.NO</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457200" rtl="0" eaLnBrk="1" latinLnBrk="0" hangingPunct="1">
                        <a:defRPr sz="1800" b="1" kern="1200">
                          <a:solidFill>
                            <a:schemeClr val="lt1"/>
                          </a:solidFill>
                          <a:latin typeface="Calibri" panose="020F0502020204030204"/>
                        </a:defRPr>
                      </a:lvl1pPr>
                      <a:lvl2pPr marL="457200" algn="l" defTabSz="457200" rtl="0" eaLnBrk="1" latinLnBrk="0" hangingPunct="1">
                        <a:defRPr sz="1800" b="1" kern="1200">
                          <a:solidFill>
                            <a:schemeClr val="lt1"/>
                          </a:solidFill>
                          <a:latin typeface="Calibri" panose="020F0502020204030204"/>
                        </a:defRPr>
                      </a:lvl2pPr>
                      <a:lvl3pPr marL="914400" algn="l" defTabSz="457200" rtl="0" eaLnBrk="1" latinLnBrk="0" hangingPunct="1">
                        <a:defRPr sz="1800" b="1" kern="1200">
                          <a:solidFill>
                            <a:schemeClr val="lt1"/>
                          </a:solidFill>
                          <a:latin typeface="Calibri" panose="020F0502020204030204"/>
                        </a:defRPr>
                      </a:lvl3pPr>
                      <a:lvl4pPr marL="1371600" algn="l" defTabSz="457200" rtl="0" eaLnBrk="1" latinLnBrk="0" hangingPunct="1">
                        <a:defRPr sz="1800" b="1" kern="1200">
                          <a:solidFill>
                            <a:schemeClr val="lt1"/>
                          </a:solidFill>
                          <a:latin typeface="Calibri" panose="020F0502020204030204"/>
                        </a:defRPr>
                      </a:lvl4pPr>
                      <a:lvl5pPr marL="1828800" algn="l" defTabSz="457200" rtl="0" eaLnBrk="1" latinLnBrk="0" hangingPunct="1">
                        <a:defRPr sz="1800" b="1" kern="1200">
                          <a:solidFill>
                            <a:schemeClr val="lt1"/>
                          </a:solidFill>
                          <a:latin typeface="Calibri" panose="020F0502020204030204"/>
                        </a:defRPr>
                      </a:lvl5pPr>
                      <a:lvl6pPr marL="2286000" algn="l" defTabSz="457200" rtl="0" eaLnBrk="1" latinLnBrk="0" hangingPunct="1">
                        <a:defRPr sz="1800" b="1" kern="1200">
                          <a:solidFill>
                            <a:schemeClr val="lt1"/>
                          </a:solidFill>
                          <a:latin typeface="Calibri" panose="020F0502020204030204"/>
                        </a:defRPr>
                      </a:lvl6pPr>
                      <a:lvl7pPr marL="2743200" algn="l" defTabSz="457200" rtl="0" eaLnBrk="1" latinLnBrk="0" hangingPunct="1">
                        <a:defRPr sz="1800" b="1" kern="1200">
                          <a:solidFill>
                            <a:schemeClr val="lt1"/>
                          </a:solidFill>
                          <a:latin typeface="Calibri" panose="020F0502020204030204"/>
                        </a:defRPr>
                      </a:lvl7pPr>
                      <a:lvl8pPr marL="3200400" algn="l" defTabSz="457200" rtl="0" eaLnBrk="1" latinLnBrk="0" hangingPunct="1">
                        <a:defRPr sz="1800" b="1" kern="1200">
                          <a:solidFill>
                            <a:schemeClr val="lt1"/>
                          </a:solidFill>
                          <a:latin typeface="Calibri" panose="020F0502020204030204"/>
                        </a:defRPr>
                      </a:lvl8pPr>
                      <a:lvl9pPr marL="3657600" algn="l" defTabSz="457200" rtl="0" eaLnBrk="1" latinLnBrk="0" hangingPunct="1">
                        <a:defRPr sz="1800" b="1" kern="1200">
                          <a:solidFill>
                            <a:schemeClr val="lt1"/>
                          </a:solidFill>
                          <a:latin typeface="Calibri" panose="020F0502020204030204"/>
                        </a:defRPr>
                      </a:lvl9pPr>
                    </a:lstStyle>
                    <a:p>
                      <a:r>
                        <a:rPr lang="en-US" sz="2000" dirty="0">
                          <a:latin typeface="Times New Roman" panose="02020603050405020304" pitchFamily="18" charset="0"/>
                          <a:cs typeface="Times New Roman" panose="02020603050405020304" pitchFamily="18" charset="0"/>
                        </a:rPr>
                        <a:t>TITLE</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457200" rtl="0" eaLnBrk="1" latinLnBrk="0" hangingPunct="1">
                        <a:defRPr sz="1800" b="1" kern="1200">
                          <a:solidFill>
                            <a:schemeClr val="lt1"/>
                          </a:solidFill>
                          <a:latin typeface="Calibri" panose="020F0502020204030204"/>
                        </a:defRPr>
                      </a:lvl1pPr>
                      <a:lvl2pPr marL="457200" algn="l" defTabSz="457200" rtl="0" eaLnBrk="1" latinLnBrk="0" hangingPunct="1">
                        <a:defRPr sz="1800" b="1" kern="1200">
                          <a:solidFill>
                            <a:schemeClr val="lt1"/>
                          </a:solidFill>
                          <a:latin typeface="Calibri" panose="020F0502020204030204"/>
                        </a:defRPr>
                      </a:lvl2pPr>
                      <a:lvl3pPr marL="914400" algn="l" defTabSz="457200" rtl="0" eaLnBrk="1" latinLnBrk="0" hangingPunct="1">
                        <a:defRPr sz="1800" b="1" kern="1200">
                          <a:solidFill>
                            <a:schemeClr val="lt1"/>
                          </a:solidFill>
                          <a:latin typeface="Calibri" panose="020F0502020204030204"/>
                        </a:defRPr>
                      </a:lvl3pPr>
                      <a:lvl4pPr marL="1371600" algn="l" defTabSz="457200" rtl="0" eaLnBrk="1" latinLnBrk="0" hangingPunct="1">
                        <a:defRPr sz="1800" b="1" kern="1200">
                          <a:solidFill>
                            <a:schemeClr val="lt1"/>
                          </a:solidFill>
                          <a:latin typeface="Calibri" panose="020F0502020204030204"/>
                        </a:defRPr>
                      </a:lvl4pPr>
                      <a:lvl5pPr marL="1828800" algn="l" defTabSz="457200" rtl="0" eaLnBrk="1" latinLnBrk="0" hangingPunct="1">
                        <a:defRPr sz="1800" b="1" kern="1200">
                          <a:solidFill>
                            <a:schemeClr val="lt1"/>
                          </a:solidFill>
                          <a:latin typeface="Calibri" panose="020F0502020204030204"/>
                        </a:defRPr>
                      </a:lvl5pPr>
                      <a:lvl6pPr marL="2286000" algn="l" defTabSz="457200" rtl="0" eaLnBrk="1" latinLnBrk="0" hangingPunct="1">
                        <a:defRPr sz="1800" b="1" kern="1200">
                          <a:solidFill>
                            <a:schemeClr val="lt1"/>
                          </a:solidFill>
                          <a:latin typeface="Calibri" panose="020F0502020204030204"/>
                        </a:defRPr>
                      </a:lvl6pPr>
                      <a:lvl7pPr marL="2743200" algn="l" defTabSz="457200" rtl="0" eaLnBrk="1" latinLnBrk="0" hangingPunct="1">
                        <a:defRPr sz="1800" b="1" kern="1200">
                          <a:solidFill>
                            <a:schemeClr val="lt1"/>
                          </a:solidFill>
                          <a:latin typeface="Calibri" panose="020F0502020204030204"/>
                        </a:defRPr>
                      </a:lvl7pPr>
                      <a:lvl8pPr marL="3200400" algn="l" defTabSz="457200" rtl="0" eaLnBrk="1" latinLnBrk="0" hangingPunct="1">
                        <a:defRPr sz="1800" b="1" kern="1200">
                          <a:solidFill>
                            <a:schemeClr val="lt1"/>
                          </a:solidFill>
                          <a:latin typeface="Calibri" panose="020F0502020204030204"/>
                        </a:defRPr>
                      </a:lvl8pPr>
                      <a:lvl9pPr marL="3657600" algn="l" defTabSz="457200" rtl="0" eaLnBrk="1" latinLnBrk="0" hangingPunct="1">
                        <a:defRPr sz="1800" b="1" kern="1200">
                          <a:solidFill>
                            <a:schemeClr val="lt1"/>
                          </a:solidFill>
                          <a:latin typeface="Calibri" panose="020F0502020204030204"/>
                        </a:defRPr>
                      </a:lvl9pPr>
                    </a:lstStyle>
                    <a:p>
                      <a:r>
                        <a:rPr lang="en-US" sz="2000" dirty="0">
                          <a:latin typeface="Times New Roman" panose="02020603050405020304" pitchFamily="18" charset="0"/>
                          <a:cs typeface="Times New Roman" panose="02020603050405020304" pitchFamily="18" charset="0"/>
                        </a:rPr>
                        <a:t>AUTHOR</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457200" rtl="0" eaLnBrk="1" latinLnBrk="0" hangingPunct="1">
                        <a:defRPr sz="1800" b="1" kern="1200">
                          <a:solidFill>
                            <a:schemeClr val="lt1"/>
                          </a:solidFill>
                          <a:latin typeface="Calibri" panose="020F0502020204030204"/>
                        </a:defRPr>
                      </a:lvl1pPr>
                      <a:lvl2pPr marL="457200" algn="l" defTabSz="457200" rtl="0" eaLnBrk="1" latinLnBrk="0" hangingPunct="1">
                        <a:defRPr sz="1800" b="1" kern="1200">
                          <a:solidFill>
                            <a:schemeClr val="lt1"/>
                          </a:solidFill>
                          <a:latin typeface="Calibri" panose="020F0502020204030204"/>
                        </a:defRPr>
                      </a:lvl2pPr>
                      <a:lvl3pPr marL="914400" algn="l" defTabSz="457200" rtl="0" eaLnBrk="1" latinLnBrk="0" hangingPunct="1">
                        <a:defRPr sz="1800" b="1" kern="1200">
                          <a:solidFill>
                            <a:schemeClr val="lt1"/>
                          </a:solidFill>
                          <a:latin typeface="Calibri" panose="020F0502020204030204"/>
                        </a:defRPr>
                      </a:lvl3pPr>
                      <a:lvl4pPr marL="1371600" algn="l" defTabSz="457200" rtl="0" eaLnBrk="1" latinLnBrk="0" hangingPunct="1">
                        <a:defRPr sz="1800" b="1" kern="1200">
                          <a:solidFill>
                            <a:schemeClr val="lt1"/>
                          </a:solidFill>
                          <a:latin typeface="Calibri" panose="020F0502020204030204"/>
                        </a:defRPr>
                      </a:lvl4pPr>
                      <a:lvl5pPr marL="1828800" algn="l" defTabSz="457200" rtl="0" eaLnBrk="1" latinLnBrk="0" hangingPunct="1">
                        <a:defRPr sz="1800" b="1" kern="1200">
                          <a:solidFill>
                            <a:schemeClr val="lt1"/>
                          </a:solidFill>
                          <a:latin typeface="Calibri" panose="020F0502020204030204"/>
                        </a:defRPr>
                      </a:lvl5pPr>
                      <a:lvl6pPr marL="2286000" algn="l" defTabSz="457200" rtl="0" eaLnBrk="1" latinLnBrk="0" hangingPunct="1">
                        <a:defRPr sz="1800" b="1" kern="1200">
                          <a:solidFill>
                            <a:schemeClr val="lt1"/>
                          </a:solidFill>
                          <a:latin typeface="Calibri" panose="020F0502020204030204"/>
                        </a:defRPr>
                      </a:lvl6pPr>
                      <a:lvl7pPr marL="2743200" algn="l" defTabSz="457200" rtl="0" eaLnBrk="1" latinLnBrk="0" hangingPunct="1">
                        <a:defRPr sz="1800" b="1" kern="1200">
                          <a:solidFill>
                            <a:schemeClr val="lt1"/>
                          </a:solidFill>
                          <a:latin typeface="Calibri" panose="020F0502020204030204"/>
                        </a:defRPr>
                      </a:lvl7pPr>
                      <a:lvl8pPr marL="3200400" algn="l" defTabSz="457200" rtl="0" eaLnBrk="1" latinLnBrk="0" hangingPunct="1">
                        <a:defRPr sz="1800" b="1" kern="1200">
                          <a:solidFill>
                            <a:schemeClr val="lt1"/>
                          </a:solidFill>
                          <a:latin typeface="Calibri" panose="020F0502020204030204"/>
                        </a:defRPr>
                      </a:lvl8pPr>
                      <a:lvl9pPr marL="3657600" algn="l" defTabSz="457200" rtl="0" eaLnBrk="1" latinLnBrk="0" hangingPunct="1">
                        <a:defRPr sz="1800" b="1" kern="1200">
                          <a:solidFill>
                            <a:schemeClr val="lt1"/>
                          </a:solidFill>
                          <a:latin typeface="Calibri" panose="020F0502020204030204"/>
                        </a:defRPr>
                      </a:lvl9pPr>
                    </a:lstStyle>
                    <a:p>
                      <a:r>
                        <a:rPr lang="en-US" sz="2000" dirty="0">
                          <a:latin typeface="Times New Roman" panose="02020603050405020304" pitchFamily="18" charset="0"/>
                          <a:cs typeface="Times New Roman" panose="02020603050405020304" pitchFamily="18" charset="0"/>
                        </a:rPr>
                        <a:t>YEAR</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457200" rtl="0" eaLnBrk="1" latinLnBrk="0" hangingPunct="1">
                        <a:defRPr sz="1800" b="1" kern="1200">
                          <a:solidFill>
                            <a:schemeClr val="lt1"/>
                          </a:solidFill>
                          <a:latin typeface="Calibri" panose="020F0502020204030204"/>
                        </a:defRPr>
                      </a:lvl1pPr>
                      <a:lvl2pPr marL="457200" algn="l" defTabSz="457200" rtl="0" eaLnBrk="1" latinLnBrk="0" hangingPunct="1">
                        <a:defRPr sz="1800" b="1" kern="1200">
                          <a:solidFill>
                            <a:schemeClr val="lt1"/>
                          </a:solidFill>
                          <a:latin typeface="Calibri" panose="020F0502020204030204"/>
                        </a:defRPr>
                      </a:lvl2pPr>
                      <a:lvl3pPr marL="914400" algn="l" defTabSz="457200" rtl="0" eaLnBrk="1" latinLnBrk="0" hangingPunct="1">
                        <a:defRPr sz="1800" b="1" kern="1200">
                          <a:solidFill>
                            <a:schemeClr val="lt1"/>
                          </a:solidFill>
                          <a:latin typeface="Calibri" panose="020F0502020204030204"/>
                        </a:defRPr>
                      </a:lvl3pPr>
                      <a:lvl4pPr marL="1371600" algn="l" defTabSz="457200" rtl="0" eaLnBrk="1" latinLnBrk="0" hangingPunct="1">
                        <a:defRPr sz="1800" b="1" kern="1200">
                          <a:solidFill>
                            <a:schemeClr val="lt1"/>
                          </a:solidFill>
                          <a:latin typeface="Calibri" panose="020F0502020204030204"/>
                        </a:defRPr>
                      </a:lvl4pPr>
                      <a:lvl5pPr marL="1828800" algn="l" defTabSz="457200" rtl="0" eaLnBrk="1" latinLnBrk="0" hangingPunct="1">
                        <a:defRPr sz="1800" b="1" kern="1200">
                          <a:solidFill>
                            <a:schemeClr val="lt1"/>
                          </a:solidFill>
                          <a:latin typeface="Calibri" panose="020F0502020204030204"/>
                        </a:defRPr>
                      </a:lvl5pPr>
                      <a:lvl6pPr marL="2286000" algn="l" defTabSz="457200" rtl="0" eaLnBrk="1" latinLnBrk="0" hangingPunct="1">
                        <a:defRPr sz="1800" b="1" kern="1200">
                          <a:solidFill>
                            <a:schemeClr val="lt1"/>
                          </a:solidFill>
                          <a:latin typeface="Calibri" panose="020F0502020204030204"/>
                        </a:defRPr>
                      </a:lvl6pPr>
                      <a:lvl7pPr marL="2743200" algn="l" defTabSz="457200" rtl="0" eaLnBrk="1" latinLnBrk="0" hangingPunct="1">
                        <a:defRPr sz="1800" b="1" kern="1200">
                          <a:solidFill>
                            <a:schemeClr val="lt1"/>
                          </a:solidFill>
                          <a:latin typeface="Calibri" panose="020F0502020204030204"/>
                        </a:defRPr>
                      </a:lvl7pPr>
                      <a:lvl8pPr marL="3200400" algn="l" defTabSz="457200" rtl="0" eaLnBrk="1" latinLnBrk="0" hangingPunct="1">
                        <a:defRPr sz="1800" b="1" kern="1200">
                          <a:solidFill>
                            <a:schemeClr val="lt1"/>
                          </a:solidFill>
                          <a:latin typeface="Calibri" panose="020F0502020204030204"/>
                        </a:defRPr>
                      </a:lvl8pPr>
                      <a:lvl9pPr marL="3657600" algn="l" defTabSz="457200" rtl="0" eaLnBrk="1" latinLnBrk="0" hangingPunct="1">
                        <a:defRPr sz="1800" b="1" kern="1200">
                          <a:solidFill>
                            <a:schemeClr val="lt1"/>
                          </a:solidFill>
                          <a:latin typeface="Calibri" panose="020F0502020204030204"/>
                        </a:defRPr>
                      </a:lvl9pPr>
                    </a:lstStyle>
                    <a:p>
                      <a:r>
                        <a:rPr lang="en-US" sz="2000" dirty="0">
                          <a:latin typeface="Times New Roman" panose="02020603050405020304" pitchFamily="18" charset="0"/>
                          <a:cs typeface="Times New Roman" panose="02020603050405020304" pitchFamily="18" charset="0"/>
                        </a:rPr>
                        <a:t>DESCRIPTION</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 xmlns:a16="http://schemas.microsoft.com/office/drawing/2014/main" val="10000"/>
                  </a:ext>
                </a:extLst>
              </a:tr>
              <a:tr h="3296864">
                <a:tc>
                  <a:txBody>
                    <a:bodyPr/>
                    <a:lstStyle>
                      <a:lvl1pPr marL="0" algn="l" defTabSz="457200" rtl="0" eaLnBrk="1" latinLnBrk="0" hangingPunct="1">
                        <a:defRPr sz="1800" kern="1200">
                          <a:solidFill>
                            <a:schemeClr val="dk1"/>
                          </a:solidFill>
                          <a:latin typeface="Calibri" panose="020F0502020204030204"/>
                        </a:defRPr>
                      </a:lvl1pPr>
                      <a:lvl2pPr marL="457200" algn="l" defTabSz="457200" rtl="0" eaLnBrk="1" latinLnBrk="0" hangingPunct="1">
                        <a:defRPr sz="1800" kern="1200">
                          <a:solidFill>
                            <a:schemeClr val="dk1"/>
                          </a:solidFill>
                          <a:latin typeface="Calibri" panose="020F0502020204030204"/>
                        </a:defRPr>
                      </a:lvl2pPr>
                      <a:lvl3pPr marL="914400" algn="l" defTabSz="457200" rtl="0" eaLnBrk="1" latinLnBrk="0" hangingPunct="1">
                        <a:defRPr sz="1800" kern="1200">
                          <a:solidFill>
                            <a:schemeClr val="dk1"/>
                          </a:solidFill>
                          <a:latin typeface="Calibri" panose="020F0502020204030204"/>
                        </a:defRPr>
                      </a:lvl3pPr>
                      <a:lvl4pPr marL="1371600" algn="l" defTabSz="457200" rtl="0" eaLnBrk="1" latinLnBrk="0" hangingPunct="1">
                        <a:defRPr sz="1800" kern="1200">
                          <a:solidFill>
                            <a:schemeClr val="dk1"/>
                          </a:solidFill>
                          <a:latin typeface="Calibri" panose="020F0502020204030204"/>
                        </a:defRPr>
                      </a:lvl4pPr>
                      <a:lvl5pPr marL="1828800" algn="l" defTabSz="457200" rtl="0" eaLnBrk="1" latinLnBrk="0" hangingPunct="1">
                        <a:defRPr sz="1800" kern="1200">
                          <a:solidFill>
                            <a:schemeClr val="dk1"/>
                          </a:solidFill>
                          <a:latin typeface="Calibri" panose="020F0502020204030204"/>
                        </a:defRPr>
                      </a:lvl5pPr>
                      <a:lvl6pPr marL="2286000" algn="l" defTabSz="457200" rtl="0" eaLnBrk="1" latinLnBrk="0" hangingPunct="1">
                        <a:defRPr sz="1800" kern="1200">
                          <a:solidFill>
                            <a:schemeClr val="dk1"/>
                          </a:solidFill>
                          <a:latin typeface="Calibri" panose="020F0502020204030204"/>
                        </a:defRPr>
                      </a:lvl6pPr>
                      <a:lvl7pPr marL="2743200" algn="l" defTabSz="457200" rtl="0" eaLnBrk="1" latinLnBrk="0" hangingPunct="1">
                        <a:defRPr sz="1800" kern="1200">
                          <a:solidFill>
                            <a:schemeClr val="dk1"/>
                          </a:solidFill>
                          <a:latin typeface="Calibri" panose="020F0502020204030204"/>
                        </a:defRPr>
                      </a:lvl7pPr>
                      <a:lvl8pPr marL="3200400" algn="l" defTabSz="457200" rtl="0" eaLnBrk="1" latinLnBrk="0" hangingPunct="1">
                        <a:defRPr sz="1800" kern="1200">
                          <a:solidFill>
                            <a:schemeClr val="dk1"/>
                          </a:solidFill>
                          <a:latin typeface="Calibri" panose="020F0502020204030204"/>
                        </a:defRPr>
                      </a:lvl8pPr>
                      <a:lvl9pPr marL="3657600" algn="l" defTabSz="457200" rtl="0" eaLnBrk="1" latinLnBrk="0" hangingPunct="1">
                        <a:defRPr sz="1800" kern="1200">
                          <a:solidFill>
                            <a:schemeClr val="dk1"/>
                          </a:solidFill>
                          <a:latin typeface="Calibri" panose="020F0502020204030204"/>
                        </a:defRPr>
                      </a:lvl9pPr>
                    </a:lstStyle>
                    <a:p>
                      <a:r>
                        <a:rPr lang="en-US" sz="2000" dirty="0" smtClean="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457200" rtl="0" eaLnBrk="1" latinLnBrk="0" hangingPunct="1">
                        <a:defRPr sz="1800" kern="1200">
                          <a:solidFill>
                            <a:schemeClr val="dk1"/>
                          </a:solidFill>
                          <a:latin typeface="Calibri" panose="020F0502020204030204"/>
                        </a:defRPr>
                      </a:lvl1pPr>
                      <a:lvl2pPr marL="457200" algn="l" defTabSz="457200" rtl="0" eaLnBrk="1" latinLnBrk="0" hangingPunct="1">
                        <a:defRPr sz="1800" kern="1200">
                          <a:solidFill>
                            <a:schemeClr val="dk1"/>
                          </a:solidFill>
                          <a:latin typeface="Calibri" panose="020F0502020204030204"/>
                        </a:defRPr>
                      </a:lvl2pPr>
                      <a:lvl3pPr marL="914400" algn="l" defTabSz="457200" rtl="0" eaLnBrk="1" latinLnBrk="0" hangingPunct="1">
                        <a:defRPr sz="1800" kern="1200">
                          <a:solidFill>
                            <a:schemeClr val="dk1"/>
                          </a:solidFill>
                          <a:latin typeface="Calibri" panose="020F0502020204030204"/>
                        </a:defRPr>
                      </a:lvl3pPr>
                      <a:lvl4pPr marL="1371600" algn="l" defTabSz="457200" rtl="0" eaLnBrk="1" latinLnBrk="0" hangingPunct="1">
                        <a:defRPr sz="1800" kern="1200">
                          <a:solidFill>
                            <a:schemeClr val="dk1"/>
                          </a:solidFill>
                          <a:latin typeface="Calibri" panose="020F0502020204030204"/>
                        </a:defRPr>
                      </a:lvl4pPr>
                      <a:lvl5pPr marL="1828800" algn="l" defTabSz="457200" rtl="0" eaLnBrk="1" latinLnBrk="0" hangingPunct="1">
                        <a:defRPr sz="1800" kern="1200">
                          <a:solidFill>
                            <a:schemeClr val="dk1"/>
                          </a:solidFill>
                          <a:latin typeface="Calibri" panose="020F0502020204030204"/>
                        </a:defRPr>
                      </a:lvl5pPr>
                      <a:lvl6pPr marL="2286000" algn="l" defTabSz="457200" rtl="0" eaLnBrk="1" latinLnBrk="0" hangingPunct="1">
                        <a:defRPr sz="1800" kern="1200">
                          <a:solidFill>
                            <a:schemeClr val="dk1"/>
                          </a:solidFill>
                          <a:latin typeface="Calibri" panose="020F0502020204030204"/>
                        </a:defRPr>
                      </a:lvl6pPr>
                      <a:lvl7pPr marL="2743200" algn="l" defTabSz="457200" rtl="0" eaLnBrk="1" latinLnBrk="0" hangingPunct="1">
                        <a:defRPr sz="1800" kern="1200">
                          <a:solidFill>
                            <a:schemeClr val="dk1"/>
                          </a:solidFill>
                          <a:latin typeface="Calibri" panose="020F0502020204030204"/>
                        </a:defRPr>
                      </a:lvl7pPr>
                      <a:lvl8pPr marL="3200400" algn="l" defTabSz="457200" rtl="0" eaLnBrk="1" latinLnBrk="0" hangingPunct="1">
                        <a:defRPr sz="1800" kern="1200">
                          <a:solidFill>
                            <a:schemeClr val="dk1"/>
                          </a:solidFill>
                          <a:latin typeface="Calibri" panose="020F0502020204030204"/>
                        </a:defRPr>
                      </a:lvl8pPr>
                      <a:lvl9pPr marL="3657600" algn="l" defTabSz="4572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Low-level</a:t>
                      </a:r>
                      <a:r>
                        <a:rPr lang="en-US" sz="2000" baseline="0" dirty="0" smtClean="0">
                          <a:latin typeface="Times New Roman" panose="02020603050405020304" pitchFamily="18" charset="0"/>
                          <a:cs typeface="Times New Roman" panose="02020603050405020304" pitchFamily="18" charset="0"/>
                        </a:rPr>
                        <a:t> pedestrian Detection by means of visible</a:t>
                      </a:r>
                      <a:r>
                        <a:rPr lang="en-IN" sz="2000" baseline="0" dirty="0" smtClean="0">
                          <a:latin typeface="Times New Roman" panose="02020603050405020304" pitchFamily="18" charset="0"/>
                          <a:cs typeface="Times New Roman" panose="02020603050405020304" pitchFamily="18" charset="0"/>
                        </a:rPr>
                        <a:t> and Infra-red Tetravision</a:t>
                      </a:r>
                      <a:endParaRPr lang="en-US" sz="2000" baseline="0" dirty="0" smtClean="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457200" rtl="0" eaLnBrk="1" latinLnBrk="0" hangingPunct="1">
                        <a:defRPr sz="1800" kern="1200">
                          <a:solidFill>
                            <a:schemeClr val="dk1"/>
                          </a:solidFill>
                          <a:latin typeface="Calibri" panose="020F0502020204030204"/>
                        </a:defRPr>
                      </a:lvl1pPr>
                      <a:lvl2pPr marL="457200" algn="l" defTabSz="457200" rtl="0" eaLnBrk="1" latinLnBrk="0" hangingPunct="1">
                        <a:defRPr sz="1800" kern="1200">
                          <a:solidFill>
                            <a:schemeClr val="dk1"/>
                          </a:solidFill>
                          <a:latin typeface="Calibri" panose="020F0502020204030204"/>
                        </a:defRPr>
                      </a:lvl2pPr>
                      <a:lvl3pPr marL="914400" algn="l" defTabSz="457200" rtl="0" eaLnBrk="1" latinLnBrk="0" hangingPunct="1">
                        <a:defRPr sz="1800" kern="1200">
                          <a:solidFill>
                            <a:schemeClr val="dk1"/>
                          </a:solidFill>
                          <a:latin typeface="Calibri" panose="020F0502020204030204"/>
                        </a:defRPr>
                      </a:lvl3pPr>
                      <a:lvl4pPr marL="1371600" algn="l" defTabSz="457200" rtl="0" eaLnBrk="1" latinLnBrk="0" hangingPunct="1">
                        <a:defRPr sz="1800" kern="1200">
                          <a:solidFill>
                            <a:schemeClr val="dk1"/>
                          </a:solidFill>
                          <a:latin typeface="Calibri" panose="020F0502020204030204"/>
                        </a:defRPr>
                      </a:lvl4pPr>
                      <a:lvl5pPr marL="1828800" algn="l" defTabSz="457200" rtl="0" eaLnBrk="1" latinLnBrk="0" hangingPunct="1">
                        <a:defRPr sz="1800" kern="1200">
                          <a:solidFill>
                            <a:schemeClr val="dk1"/>
                          </a:solidFill>
                          <a:latin typeface="Calibri" panose="020F0502020204030204"/>
                        </a:defRPr>
                      </a:lvl5pPr>
                      <a:lvl6pPr marL="2286000" algn="l" defTabSz="457200" rtl="0" eaLnBrk="1" latinLnBrk="0" hangingPunct="1">
                        <a:defRPr sz="1800" kern="1200">
                          <a:solidFill>
                            <a:schemeClr val="dk1"/>
                          </a:solidFill>
                          <a:latin typeface="Calibri" panose="020F0502020204030204"/>
                        </a:defRPr>
                      </a:lvl6pPr>
                      <a:lvl7pPr marL="2743200" algn="l" defTabSz="457200" rtl="0" eaLnBrk="1" latinLnBrk="0" hangingPunct="1">
                        <a:defRPr sz="1800" kern="1200">
                          <a:solidFill>
                            <a:schemeClr val="dk1"/>
                          </a:solidFill>
                          <a:latin typeface="Calibri" panose="020F0502020204030204"/>
                        </a:defRPr>
                      </a:lvl7pPr>
                      <a:lvl8pPr marL="3200400" algn="l" defTabSz="457200" rtl="0" eaLnBrk="1" latinLnBrk="0" hangingPunct="1">
                        <a:defRPr sz="1800" kern="1200">
                          <a:solidFill>
                            <a:schemeClr val="dk1"/>
                          </a:solidFill>
                          <a:latin typeface="Calibri" panose="020F0502020204030204"/>
                        </a:defRPr>
                      </a:lvl8pPr>
                      <a:lvl9pPr marL="3657600" algn="l" defTabSz="4572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M.Bertozzi</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457200" rtl="0" eaLnBrk="1" latinLnBrk="0" hangingPunct="1">
                        <a:defRPr sz="1800" kern="1200">
                          <a:solidFill>
                            <a:schemeClr val="dk1"/>
                          </a:solidFill>
                          <a:latin typeface="Calibri" panose="020F0502020204030204"/>
                        </a:defRPr>
                      </a:lvl1pPr>
                      <a:lvl2pPr marL="457200" algn="l" defTabSz="457200" rtl="0" eaLnBrk="1" latinLnBrk="0" hangingPunct="1">
                        <a:defRPr sz="1800" kern="1200">
                          <a:solidFill>
                            <a:schemeClr val="dk1"/>
                          </a:solidFill>
                          <a:latin typeface="Calibri" panose="020F0502020204030204"/>
                        </a:defRPr>
                      </a:lvl2pPr>
                      <a:lvl3pPr marL="914400" algn="l" defTabSz="457200" rtl="0" eaLnBrk="1" latinLnBrk="0" hangingPunct="1">
                        <a:defRPr sz="1800" kern="1200">
                          <a:solidFill>
                            <a:schemeClr val="dk1"/>
                          </a:solidFill>
                          <a:latin typeface="Calibri" panose="020F0502020204030204"/>
                        </a:defRPr>
                      </a:lvl3pPr>
                      <a:lvl4pPr marL="1371600" algn="l" defTabSz="457200" rtl="0" eaLnBrk="1" latinLnBrk="0" hangingPunct="1">
                        <a:defRPr sz="1800" kern="1200">
                          <a:solidFill>
                            <a:schemeClr val="dk1"/>
                          </a:solidFill>
                          <a:latin typeface="Calibri" panose="020F0502020204030204"/>
                        </a:defRPr>
                      </a:lvl4pPr>
                      <a:lvl5pPr marL="1828800" algn="l" defTabSz="457200" rtl="0" eaLnBrk="1" latinLnBrk="0" hangingPunct="1">
                        <a:defRPr sz="1800" kern="1200">
                          <a:solidFill>
                            <a:schemeClr val="dk1"/>
                          </a:solidFill>
                          <a:latin typeface="Calibri" panose="020F0502020204030204"/>
                        </a:defRPr>
                      </a:lvl5pPr>
                      <a:lvl6pPr marL="2286000" algn="l" defTabSz="457200" rtl="0" eaLnBrk="1" latinLnBrk="0" hangingPunct="1">
                        <a:defRPr sz="1800" kern="1200">
                          <a:solidFill>
                            <a:schemeClr val="dk1"/>
                          </a:solidFill>
                          <a:latin typeface="Calibri" panose="020F0502020204030204"/>
                        </a:defRPr>
                      </a:lvl6pPr>
                      <a:lvl7pPr marL="2743200" algn="l" defTabSz="457200" rtl="0" eaLnBrk="1" latinLnBrk="0" hangingPunct="1">
                        <a:defRPr sz="1800" kern="1200">
                          <a:solidFill>
                            <a:schemeClr val="dk1"/>
                          </a:solidFill>
                          <a:latin typeface="Calibri" panose="020F0502020204030204"/>
                        </a:defRPr>
                      </a:lvl7pPr>
                      <a:lvl8pPr marL="3200400" algn="l" defTabSz="457200" rtl="0" eaLnBrk="1" latinLnBrk="0" hangingPunct="1">
                        <a:defRPr sz="1800" kern="1200">
                          <a:solidFill>
                            <a:schemeClr val="dk1"/>
                          </a:solidFill>
                          <a:latin typeface="Calibri" panose="020F0502020204030204"/>
                        </a:defRPr>
                      </a:lvl8pPr>
                      <a:lvl9pPr marL="3657600" algn="l" defTabSz="457200" rtl="0" eaLnBrk="1" latinLnBrk="0" hangingPunct="1">
                        <a:defRPr sz="1800" kern="1200">
                          <a:solidFill>
                            <a:schemeClr val="dk1"/>
                          </a:solidFill>
                          <a:latin typeface="Calibri" panose="020F0502020204030204"/>
                        </a:defRPr>
                      </a:lvl9pPr>
                    </a:lstStyle>
                    <a:p>
                      <a:r>
                        <a:rPr lang="en-US" sz="2000" dirty="0" smtClean="0">
                          <a:latin typeface="Times New Roman" panose="02020603050405020304" pitchFamily="18" charset="0"/>
                          <a:cs typeface="Times New Roman" panose="02020603050405020304" pitchFamily="18" charset="0"/>
                        </a:rPr>
                        <a:t>2015</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457200" rtl="0" eaLnBrk="1" latinLnBrk="0" hangingPunct="1">
                        <a:defRPr sz="1800" kern="1200">
                          <a:solidFill>
                            <a:schemeClr val="dk1"/>
                          </a:solidFill>
                          <a:latin typeface="Calibri" panose="020F0502020204030204"/>
                        </a:defRPr>
                      </a:lvl1pPr>
                      <a:lvl2pPr marL="457200" algn="l" defTabSz="457200" rtl="0" eaLnBrk="1" latinLnBrk="0" hangingPunct="1">
                        <a:defRPr sz="1800" kern="1200">
                          <a:solidFill>
                            <a:schemeClr val="dk1"/>
                          </a:solidFill>
                          <a:latin typeface="Calibri" panose="020F0502020204030204"/>
                        </a:defRPr>
                      </a:lvl2pPr>
                      <a:lvl3pPr marL="914400" algn="l" defTabSz="457200" rtl="0" eaLnBrk="1" latinLnBrk="0" hangingPunct="1">
                        <a:defRPr sz="1800" kern="1200">
                          <a:solidFill>
                            <a:schemeClr val="dk1"/>
                          </a:solidFill>
                          <a:latin typeface="Calibri" panose="020F0502020204030204"/>
                        </a:defRPr>
                      </a:lvl3pPr>
                      <a:lvl4pPr marL="1371600" algn="l" defTabSz="457200" rtl="0" eaLnBrk="1" latinLnBrk="0" hangingPunct="1">
                        <a:defRPr sz="1800" kern="1200">
                          <a:solidFill>
                            <a:schemeClr val="dk1"/>
                          </a:solidFill>
                          <a:latin typeface="Calibri" panose="020F0502020204030204"/>
                        </a:defRPr>
                      </a:lvl4pPr>
                      <a:lvl5pPr marL="1828800" algn="l" defTabSz="457200" rtl="0" eaLnBrk="1" latinLnBrk="0" hangingPunct="1">
                        <a:defRPr sz="1800" kern="1200">
                          <a:solidFill>
                            <a:schemeClr val="dk1"/>
                          </a:solidFill>
                          <a:latin typeface="Calibri" panose="020F0502020204030204"/>
                        </a:defRPr>
                      </a:lvl5pPr>
                      <a:lvl6pPr marL="2286000" algn="l" defTabSz="457200" rtl="0" eaLnBrk="1" latinLnBrk="0" hangingPunct="1">
                        <a:defRPr sz="1800" kern="1200">
                          <a:solidFill>
                            <a:schemeClr val="dk1"/>
                          </a:solidFill>
                          <a:latin typeface="Calibri" panose="020F0502020204030204"/>
                        </a:defRPr>
                      </a:lvl6pPr>
                      <a:lvl7pPr marL="2743200" algn="l" defTabSz="457200" rtl="0" eaLnBrk="1" latinLnBrk="0" hangingPunct="1">
                        <a:defRPr sz="1800" kern="1200">
                          <a:solidFill>
                            <a:schemeClr val="dk1"/>
                          </a:solidFill>
                          <a:latin typeface="Calibri" panose="020F0502020204030204"/>
                        </a:defRPr>
                      </a:lvl7pPr>
                      <a:lvl8pPr marL="3200400" algn="l" defTabSz="457200" rtl="0" eaLnBrk="1" latinLnBrk="0" hangingPunct="1">
                        <a:defRPr sz="1800" kern="1200">
                          <a:solidFill>
                            <a:schemeClr val="dk1"/>
                          </a:solidFill>
                          <a:latin typeface="Calibri" panose="020F0502020204030204"/>
                        </a:defRPr>
                      </a:lvl8pPr>
                      <a:lvl9pPr marL="3657600" algn="l" defTabSz="4572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Far</a:t>
                      </a:r>
                      <a:r>
                        <a:rPr lang="en-US" sz="2000" baseline="0" dirty="0" smtClean="0">
                          <a:latin typeface="Times New Roman" panose="02020603050405020304" pitchFamily="18" charset="0"/>
                          <a:cs typeface="Times New Roman" panose="02020603050405020304" pitchFamily="18" charset="0"/>
                        </a:rPr>
                        <a:t> infra-red cameras are suitable for the detection of objects warmer (or colder) than the background (pedestrians, moving vehicles,…),since they are sufficiently contrasted with respect to the background.</a:t>
                      </a:r>
                      <a:endParaRPr lang="en-IN" sz="2000"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8328426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489857" y="402771"/>
            <a:ext cx="925286" cy="932320"/>
          </a:xfrm>
          <a:prstGeom prst="rect">
            <a:avLst/>
          </a:prstGeom>
        </p:spPr>
      </p:pic>
      <p:sp>
        <p:nvSpPr>
          <p:cNvPr id="9" name="Title 1">
            <a:extLst>
              <a:ext uri="{FF2B5EF4-FFF2-40B4-BE49-F238E27FC236}">
                <a16:creationId xmlns="" xmlns:a16="http://schemas.microsoft.com/office/drawing/2014/main" id="{631305F2-4D75-4D76-BA59-F00627AB838F}"/>
              </a:ext>
            </a:extLst>
          </p:cNvPr>
          <p:cNvSpPr>
            <a:spLocks noGrp="1"/>
          </p:cNvSpPr>
          <p:nvPr>
            <p:ph type="title"/>
          </p:nvPr>
        </p:nvSpPr>
        <p:spPr>
          <a:xfrm>
            <a:off x="1053737" y="544273"/>
            <a:ext cx="2407920" cy="695997"/>
          </a:xfrm>
        </p:spPr>
        <p:txBody>
          <a:bodyPr/>
          <a:lstStyle/>
          <a:p>
            <a:pPr algn="ctr"/>
            <a:r>
              <a:rPr lang="en-US" b="1" dirty="0" smtClean="0">
                <a:latin typeface="Calibri" panose="020F0502020204030204" pitchFamily="34" charset="0"/>
                <a:cs typeface="Calibri" panose="020F0502020204030204" pitchFamily="34" charset="0"/>
              </a:rPr>
              <a:t>Objectives</a:t>
            </a:r>
            <a:endParaRPr lang="en-US" b="1" dirty="0">
              <a:latin typeface="Calibri" panose="020F0502020204030204" pitchFamily="34" charset="0"/>
              <a:cs typeface="Calibri" panose="020F0502020204030204" pitchFamily="34" charset="0"/>
            </a:endParaRPr>
          </a:p>
        </p:txBody>
      </p:sp>
      <p:sp>
        <p:nvSpPr>
          <p:cNvPr id="27" name="Title 1">
            <a:extLst>
              <a:ext uri="{FF2B5EF4-FFF2-40B4-BE49-F238E27FC236}">
                <a16:creationId xmlns="" xmlns:a16="http://schemas.microsoft.com/office/drawing/2014/main" id="{631305F2-4D75-4D76-BA59-F00627AB838F}"/>
              </a:ext>
            </a:extLst>
          </p:cNvPr>
          <p:cNvSpPr txBox="1">
            <a:spLocks/>
          </p:cNvSpPr>
          <p:nvPr/>
        </p:nvSpPr>
        <p:spPr bwMode="white">
          <a:xfrm>
            <a:off x="6004132" y="3366415"/>
            <a:ext cx="2194561" cy="695997"/>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b="1" dirty="0" smtClean="0">
                <a:latin typeface="Calibri" panose="020F0502020204030204" pitchFamily="34" charset="0"/>
                <a:cs typeface="Calibri" panose="020F0502020204030204" pitchFamily="34" charset="0"/>
              </a:rPr>
              <a:t>Existing</a:t>
            </a:r>
            <a:endParaRPr lang="en-US" b="1" dirty="0">
              <a:latin typeface="Calibri" panose="020F0502020204030204" pitchFamily="34" charset="0"/>
              <a:cs typeface="Calibri" panose="020F0502020204030204" pitchFamily="34" charset="0"/>
            </a:endParaRPr>
          </a:p>
        </p:txBody>
      </p:sp>
      <p:pic>
        <p:nvPicPr>
          <p:cNvPr id="28" name="Picture 27"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5464629" y="3243943"/>
            <a:ext cx="987242" cy="845915"/>
          </a:xfrm>
          <a:prstGeom prst="rect">
            <a:avLst/>
          </a:prstGeom>
        </p:spPr>
      </p:pic>
      <p:sp>
        <p:nvSpPr>
          <p:cNvPr id="11" name="Rectangle 10"/>
          <p:cNvSpPr/>
          <p:nvPr/>
        </p:nvSpPr>
        <p:spPr>
          <a:xfrm>
            <a:off x="5294583" y="4236911"/>
            <a:ext cx="6999017" cy="1938992"/>
          </a:xfrm>
          <a:prstGeom prst="rect">
            <a:avLst/>
          </a:prstGeom>
        </p:spPr>
        <p:txBody>
          <a:bodyPr wrap="square">
            <a:spAutoFit/>
          </a:bodyPr>
          <a:lstStyle/>
          <a:p>
            <a:pPr marL="342900" lvl="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 existing system, we can’t monitor the </a:t>
            </a:r>
            <a:r>
              <a:rPr lang="en-US" sz="2400" dirty="0" smtClean="0">
                <a:latin typeface="Times New Roman" panose="02020603050405020304" pitchFamily="18" charset="0"/>
                <a:cs typeface="Times New Roman" panose="02020603050405020304" pitchFamily="18" charset="0"/>
              </a:rPr>
              <a:t>sound.</a:t>
            </a:r>
          </a:p>
          <a:p>
            <a:pPr marL="342900" lvl="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There </a:t>
            </a:r>
            <a:r>
              <a:rPr lang="en-US" sz="2400" dirty="0">
                <a:latin typeface="Times New Roman" panose="02020603050405020304" pitchFamily="18" charset="0"/>
                <a:cs typeface="Times New Roman" panose="02020603050405020304" pitchFamily="18" charset="0"/>
              </a:rPr>
              <a:t>is no facility </a:t>
            </a:r>
            <a:r>
              <a:rPr lang="en-US" sz="2400" dirty="0" smtClean="0">
                <a:latin typeface="Times New Roman" panose="02020603050405020304" pitchFamily="18" charset="0"/>
                <a:cs typeface="Times New Roman" panose="02020603050405020304" pitchFamily="18" charset="0"/>
              </a:rPr>
              <a:t>of IOT.</a:t>
            </a:r>
          </a:p>
          <a:p>
            <a:pPr marL="342900" lvl="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In </a:t>
            </a:r>
            <a:r>
              <a:rPr lang="en-US" sz="2400" dirty="0">
                <a:latin typeface="Times New Roman" panose="02020603050405020304" pitchFamily="18" charset="0"/>
                <a:cs typeface="Times New Roman" panose="02020603050405020304" pitchFamily="18" charset="0"/>
              </a:rPr>
              <a:t>existing camera is not available.</a:t>
            </a:r>
          </a:p>
          <a:p>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377" y="4089858"/>
            <a:ext cx="4700607" cy="26517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1181558" y="1335090"/>
            <a:ext cx="10237250" cy="2031325"/>
          </a:xfrm>
          <a:prstGeom prst="rect">
            <a:avLst/>
          </a:prstGeom>
        </p:spPr>
        <p:txBody>
          <a:bodyPr wrap="square">
            <a:spAutoFit/>
          </a:bodyPr>
          <a:lstStyle/>
          <a:p>
            <a:pPr marL="342900" indent="-342900" algn="just">
              <a:buFont typeface="Wingdings" panose="05000000000000000000" pitchFamily="2" charset="2"/>
              <a:buChar char="§"/>
            </a:pPr>
            <a:r>
              <a:rPr lang="en-IN" dirty="0" smtClean="0">
                <a:latin typeface="Arial" panose="020B0604020202020204" pitchFamily="34" charset="0"/>
                <a:cs typeface="Arial" panose="020B0604020202020204" pitchFamily="34" charset="0"/>
              </a:rPr>
              <a:t>To </a:t>
            </a:r>
            <a:r>
              <a:rPr lang="en-IN" dirty="0">
                <a:latin typeface="Arial" panose="020B0604020202020204" pitchFamily="34" charset="0"/>
                <a:cs typeface="Arial" panose="020B0604020202020204" pitchFamily="34" charset="0"/>
              </a:rPr>
              <a:t>develop night patrol robot used to find the sound waves in </a:t>
            </a:r>
            <a:r>
              <a:rPr lang="en-IN" dirty="0" smtClean="0">
                <a:latin typeface="Arial" panose="020B0604020202020204" pitchFamily="34" charset="0"/>
                <a:cs typeface="Arial" panose="020B0604020202020204" pitchFamily="34" charset="0"/>
              </a:rPr>
              <a:t>the surroundings</a:t>
            </a:r>
            <a:r>
              <a:rPr lang="en-IN" dirty="0">
                <a:latin typeface="Arial" panose="020B0604020202020204" pitchFamily="34" charset="0"/>
                <a:cs typeface="Arial" panose="020B0604020202020204" pitchFamily="34" charset="0"/>
              </a:rPr>
              <a:t>, and provide security patrolling services</a:t>
            </a:r>
            <a:r>
              <a:rPr lang="en-IN" dirty="0" smtClean="0">
                <a:latin typeface="Arial" panose="020B0604020202020204" pitchFamily="34" charset="0"/>
                <a:cs typeface="Arial" panose="020B0604020202020204" pitchFamily="34" charset="0"/>
              </a:rPr>
              <a:t>.</a:t>
            </a:r>
          </a:p>
          <a:p>
            <a:pPr marL="342900" indent="-342900" algn="just">
              <a:buFont typeface="Wingdings" panose="05000000000000000000" pitchFamily="2" charset="2"/>
              <a:buChar char="§"/>
            </a:pPr>
            <a:r>
              <a:rPr lang="en-IN" dirty="0">
                <a:latin typeface="Arial" panose="020B0604020202020204" pitchFamily="34" charset="0"/>
                <a:cs typeface="Arial" panose="020B0604020202020204" pitchFamily="34" charset="0"/>
              </a:rPr>
              <a:t>The idea behind this is to secure the whole area. </a:t>
            </a:r>
            <a:endParaRPr lang="en-IN" dirty="0" smtClean="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
            </a:pPr>
            <a:r>
              <a:rPr lang="en-IN" dirty="0" smtClean="0">
                <a:latin typeface="Arial" panose="020B0604020202020204" pitchFamily="34" charset="0"/>
                <a:cs typeface="Arial" panose="020B0604020202020204" pitchFamily="34" charset="0"/>
              </a:rPr>
              <a:t>Raspberry </a:t>
            </a:r>
            <a:r>
              <a:rPr lang="en-IN" dirty="0">
                <a:latin typeface="Arial" panose="020B0604020202020204" pitchFamily="34" charset="0"/>
                <a:cs typeface="Arial" panose="020B0604020202020204" pitchFamily="34" charset="0"/>
              </a:rPr>
              <a:t>Pi connected with the camera plays an important role in making an automatic robotic system.</a:t>
            </a:r>
          </a:p>
          <a:p>
            <a:pPr marL="342900" indent="-342900" algn="just">
              <a:buFont typeface="Wingdings" panose="05000000000000000000" pitchFamily="2" charset="2"/>
              <a:buChar char="§"/>
            </a:pPr>
            <a:endParaRPr lang="en-IN" dirty="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
            </a:pP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29622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6" name="Title 1">
            <a:extLst>
              <a:ext uri="{FF2B5EF4-FFF2-40B4-BE49-F238E27FC236}">
                <a16:creationId xmlns="" xmlns:a16="http://schemas.microsoft.com/office/drawing/2014/main" id="{631305F2-4D75-4D76-BA59-F00627AB838F}"/>
              </a:ext>
            </a:extLst>
          </p:cNvPr>
          <p:cNvSpPr txBox="1">
            <a:spLocks/>
          </p:cNvSpPr>
          <p:nvPr/>
        </p:nvSpPr>
        <p:spPr bwMode="white">
          <a:xfrm>
            <a:off x="1258728" y="804881"/>
            <a:ext cx="3683387" cy="871142"/>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b="1" dirty="0" smtClean="0">
                <a:latin typeface="Calibri" panose="020F0502020204030204" pitchFamily="34" charset="0"/>
                <a:cs typeface="Calibri" panose="020F0502020204030204" pitchFamily="34" charset="0"/>
              </a:rPr>
              <a:t>Proposed System</a:t>
            </a:r>
            <a:endParaRPr lang="en-US" b="1" dirty="0">
              <a:latin typeface="Calibri" panose="020F0502020204030204" pitchFamily="34" charset="0"/>
              <a:cs typeface="Calibri" panose="020F0502020204030204" pitchFamily="34" charset="0"/>
            </a:endParaRPr>
          </a:p>
        </p:txBody>
      </p:sp>
      <p:pic>
        <p:nvPicPr>
          <p:cNvPr id="27" name="Picture 26" descr="curled page">
            <a:extLst>
              <a:ext uri="{FF2B5EF4-FFF2-40B4-BE49-F238E27FC236}">
                <a16:creationId xmlns="" xmlns:a16="http://schemas.microsoft.com/office/drawing/2014/main" id="{F54CE4C8-2431-43FB-87C3-391A3BFF806C}"/>
              </a:ext>
              <a:ext uri="{C183D7F6-B498-43B3-948B-1728B52AA6E4}">
                <adec:decorative xmlns="" xmlns:adec="http://schemas.microsoft.com/office/drawing/2017/decorative" val="1"/>
              </a:ext>
            </a:extLst>
          </p:cNvPr>
          <p:cNvPicPr>
            <a:picLocks noChangeAspect="1"/>
          </p:cNvPicPr>
          <p:nvPr/>
        </p:nvPicPr>
        <p:blipFill>
          <a:blip r:embed="rId2"/>
          <a:stretch>
            <a:fillRect/>
          </a:stretch>
        </p:blipFill>
        <p:spPr>
          <a:xfrm>
            <a:off x="555171" y="777997"/>
            <a:ext cx="921270" cy="871143"/>
          </a:xfrm>
          <a:prstGeom prst="rect">
            <a:avLst/>
          </a:prstGeom>
        </p:spPr>
      </p:pic>
      <p:sp>
        <p:nvSpPr>
          <p:cNvPr id="28" name="Rectangle 27"/>
          <p:cNvSpPr/>
          <p:nvPr/>
        </p:nvSpPr>
        <p:spPr>
          <a:xfrm>
            <a:off x="1258728" y="2066589"/>
            <a:ext cx="9269459" cy="1938992"/>
          </a:xfrm>
          <a:prstGeom prst="rect">
            <a:avLst/>
          </a:prstGeom>
        </p:spPr>
        <p:txBody>
          <a:bodyPr wrap="square">
            <a:spAutoFit/>
          </a:bodyPr>
          <a:lstStyle/>
          <a:p>
            <a:pPr marL="342900" lvl="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proposed system can be used for protecting </a:t>
            </a:r>
            <a:r>
              <a:rPr lang="en-US" sz="2400" dirty="0" smtClean="0">
                <a:latin typeface="Times New Roman" panose="02020603050405020304" pitchFamily="18" charset="0"/>
                <a:cs typeface="Times New Roman" panose="02020603050405020304" pitchFamily="18" charset="0"/>
              </a:rPr>
              <a:t>human.</a:t>
            </a:r>
          </a:p>
          <a:p>
            <a:pPr marL="342900" lvl="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Sound </a:t>
            </a:r>
            <a:r>
              <a:rPr lang="en-US" sz="2400" dirty="0">
                <a:latin typeface="Times New Roman" panose="02020603050405020304" pitchFamily="18" charset="0"/>
                <a:cs typeface="Times New Roman" panose="02020603050405020304" pitchFamily="18" charset="0"/>
              </a:rPr>
              <a:t>sensor detect the sound, then it will activate the camera to capture the image by using Raspberry Pi </a:t>
            </a:r>
            <a:r>
              <a:rPr lang="en-US" sz="2400" dirty="0" smtClean="0">
                <a:latin typeface="Times New Roman" panose="02020603050405020304" pitchFamily="18" charset="0"/>
                <a:cs typeface="Times New Roman" panose="02020603050405020304" pitchFamily="18" charset="0"/>
              </a:rPr>
              <a:t>camera.</a:t>
            </a:r>
          </a:p>
          <a:p>
            <a:pPr marL="342900" lvl="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Then </a:t>
            </a:r>
            <a:r>
              <a:rPr lang="en-US" sz="2400" dirty="0">
                <a:latin typeface="Times New Roman" panose="02020603050405020304" pitchFamily="18" charset="0"/>
                <a:cs typeface="Times New Roman" panose="02020603050405020304" pitchFamily="18" charset="0"/>
              </a:rPr>
              <a:t>captured images are send to the respective email id through IOT.</a:t>
            </a:r>
          </a:p>
          <a:p>
            <a:pPr marL="342900" indent="-342900">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70410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631305F2-4D75-4D76-BA59-F00627AB838F}"/>
              </a:ext>
            </a:extLst>
          </p:cNvPr>
          <p:cNvSpPr txBox="1">
            <a:spLocks/>
          </p:cNvSpPr>
          <p:nvPr/>
        </p:nvSpPr>
        <p:spPr bwMode="white">
          <a:xfrm>
            <a:off x="613953" y="446930"/>
            <a:ext cx="9068527" cy="871142"/>
          </a:xfrm>
          <a:prstGeom prst="rect">
            <a:avLst/>
          </a:prstGeom>
          <a:effectLst/>
        </p:spPr>
        <p:txBody>
          <a:bodyPr vert="horz" lIns="91440" tIns="45720" rIns="91440" bIns="45720" rtlCol="0" anchor="ctr" anchorCtr="0">
            <a:noAutofit/>
          </a:bodyPr>
          <a:lstStyle>
            <a:lvl1pPr algn="r" defTabSz="457200" rtl="0" eaLnBrk="1" latinLnBrk="0" hangingPunct="1">
              <a:spcBef>
                <a:spcPct val="0"/>
              </a:spcBef>
              <a:buNone/>
              <a:defRPr sz="30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b="1" dirty="0" smtClean="0">
                <a:latin typeface="Calibri" panose="020F0502020204030204" pitchFamily="34" charset="0"/>
                <a:cs typeface="Calibri" panose="020F0502020204030204" pitchFamily="34" charset="0"/>
              </a:rPr>
              <a:t>Block diagram </a:t>
            </a:r>
            <a:endParaRPr lang="en-US" b="1" dirty="0">
              <a:latin typeface="Calibri" panose="020F0502020204030204" pitchFamily="34" charset="0"/>
              <a:cs typeface="Calibri" panose="020F0502020204030204" pitchFamily="34" charset="0"/>
            </a:endParaRPr>
          </a:p>
        </p:txBody>
      </p:sp>
      <p:cxnSp>
        <p:nvCxnSpPr>
          <p:cNvPr id="17" name="Elbow Connector 16"/>
          <p:cNvCxnSpPr/>
          <p:nvPr/>
        </p:nvCxnSpPr>
        <p:spPr>
          <a:xfrm>
            <a:off x="7868543" y="3759200"/>
            <a:ext cx="1276039" cy="61975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 Placeholder 4">
            <a:extLst>
              <a:ext uri="{FF2B5EF4-FFF2-40B4-BE49-F238E27FC236}">
                <a16:creationId xmlns="" xmlns:a16="http://schemas.microsoft.com/office/drawing/2014/main" id="{C97B01CB-70D1-4DA6-A9BF-B0BA77A1609B}"/>
              </a:ext>
            </a:extLst>
          </p:cNvPr>
          <p:cNvSpPr>
            <a:spLocks noGrp="1"/>
          </p:cNvSpPr>
          <p:nvPr>
            <p:ph type="body" sz="quarter" idx="4294967295"/>
          </p:nvPr>
        </p:nvSpPr>
        <p:spPr>
          <a:xfrm>
            <a:off x="9144582" y="4069079"/>
            <a:ext cx="2854202" cy="711588"/>
          </a:xfrm>
          <a:prstGeom prst="rect">
            <a:avLst/>
          </a:prstGeom>
        </p:spPr>
        <p:txBody>
          <a:bodyPr>
            <a:normAutofit fontScale="85000" lnSpcReduction="10000"/>
          </a:bodyPr>
          <a:lstStyle/>
          <a:p>
            <a:pPr marL="0" indent="0">
              <a:buNone/>
            </a:pPr>
            <a:r>
              <a:rPr lang="en-US" dirty="0" smtClean="0"/>
              <a:t>Block diagram of </a:t>
            </a:r>
            <a:r>
              <a:rPr lang="en-US" dirty="0"/>
              <a:t> </a:t>
            </a:r>
            <a:r>
              <a:rPr lang="en-US" dirty="0" smtClean="0"/>
              <a:t>Night patrolling robot with sound sensor</a:t>
            </a:r>
            <a:endParaRPr lang="en-US" dirty="0"/>
          </a:p>
        </p:txBody>
      </p:sp>
      <p:pic>
        <p:nvPicPr>
          <p:cNvPr id="6" name="Picture 5"/>
          <p:cNvPicPr/>
          <p:nvPr/>
        </p:nvPicPr>
        <p:blipFill>
          <a:blip r:embed="rId2"/>
          <a:stretch>
            <a:fillRect/>
          </a:stretch>
        </p:blipFill>
        <p:spPr>
          <a:xfrm>
            <a:off x="1772193" y="1525256"/>
            <a:ext cx="6177630" cy="4023360"/>
          </a:xfrm>
          <a:prstGeom prst="rect">
            <a:avLst/>
          </a:prstGeom>
        </p:spPr>
      </p:pic>
    </p:spTree>
    <p:extLst>
      <p:ext uri="{BB962C8B-B14F-4D97-AF65-F5344CB8AC3E}">
        <p14:creationId xmlns:p14="http://schemas.microsoft.com/office/powerpoint/2010/main" val="173389493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 xmlns:thm15="http://schemas.microsoft.com/office/thememl/2012/main" name="TF22736411_Famous event in history presentation_AAS_v4" id="{885A6F1E-651B-4F15-A7C5-F8866BEBEDBA}" vid="{A424914B-CB64-4CFE-A131-6ACB64D36A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C94942-C689-461B-8649-1FD863C6BA2B}">
  <ds:schemaRefs>
    <ds:schemaRef ds:uri="http://schemas.microsoft.com/office/infopath/2007/PartnerControls"/>
    <ds:schemaRef ds:uri="http://schemas.microsoft.com/office/2006/documentManagement/types"/>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71af3243-3dd4-4a8d-8c0d-dd76da1f02a5"/>
    <ds:schemaRef ds:uri="http://www.w3.org/XML/1998/namespace"/>
    <ds:schemaRef ds:uri="http://purl.org/dc/elements/1.1/"/>
  </ds:schemaRefs>
</ds:datastoreItem>
</file>

<file path=customXml/itemProps2.xml><?xml version="1.0" encoding="utf-8"?>
<ds:datastoreItem xmlns:ds="http://schemas.openxmlformats.org/officeDocument/2006/customXml" ds:itemID="{096277B9-27DA-47CA-9593-62E4BB44AB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C25A74-1E0C-4362-AFA3-6197BD285F3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1244</Words>
  <Application>Microsoft Office PowerPoint</Application>
  <PresentationFormat>Custom</PresentationFormat>
  <Paragraphs>192</Paragraphs>
  <Slides>29</Slides>
  <Notes>0</Notes>
  <HiddenSlides>0</HiddenSlides>
  <MMClips>1</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Celestial</vt:lpstr>
      <vt:lpstr>                                 Department of electronics and communication engineering                       NIGHT PATROLLING ROBOT WITH SOUND DETECTION For           SECURITY USING Iot          STUDENT NAME 1  :   MANDEPUDI DEEPAK KUMAR (37130237)                  STUDENT NAME 2  :   BODAPOTHULA SAI RAM (37130063)        PROJECT GUIDE       :   Mr. L. JEGAN  ANTONY  MARCILIN   M.Tech.,                              Assistant Professor                                                                    Department of Electronics  and  communication  engineering                                                   SatHyabama Institute of  Science and Technology </vt:lpstr>
      <vt:lpstr>AbSTRACT </vt:lpstr>
      <vt:lpstr>LITERATURE SURVEY 1:</vt:lpstr>
      <vt:lpstr>LITERATURE SURVEY 2:</vt:lpstr>
      <vt:lpstr>LITERATURE SURVEY 3:</vt:lpstr>
      <vt:lpstr>LITERATURE SURVEY 4:</vt:lpstr>
      <vt:lpstr>Objectives</vt:lpstr>
      <vt:lpstr>PowerPoint Presentation</vt:lpstr>
      <vt:lpstr>PowerPoint Presentation</vt:lpstr>
      <vt:lpstr>PowerPoint Presentation</vt:lpstr>
      <vt:lpstr>Raspberry pi :</vt:lpstr>
      <vt:lpstr>DC MOTOR  </vt:lpstr>
      <vt:lpstr>  SOUND SENSOR  </vt:lpstr>
      <vt:lpstr>PI CAMERA </vt:lpstr>
      <vt:lpstr>Demonstration</vt:lpstr>
      <vt:lpstr>Code Implementation </vt:lpstr>
      <vt:lpstr>PowerPoint Presentation</vt:lpstr>
      <vt:lpstr>PowerPoint Presentation</vt:lpstr>
      <vt:lpstr>PowerPoint Presentation</vt:lpstr>
      <vt:lpstr> Code execution</vt:lpstr>
      <vt:lpstr>PowerPoint Presentation</vt:lpstr>
      <vt:lpstr>PowerPoint Presentation</vt:lpstr>
      <vt:lpstr>PowerPoint Presentation</vt:lpstr>
      <vt:lpstr>OUTPUT </vt:lpstr>
      <vt:lpstr>PowerPoint Presentation</vt:lpstr>
      <vt:lpstr>PowerPoint Presentation</vt:lpstr>
      <vt:lpstr>ALERT MESSAGE NOTIFICATIONS FROM CLOUD THROUGH IOT</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2020-12-05T10:58:11Z</dcterms:created>
  <dcterms:modified xsi:type="dcterms:W3CDTF">2021-04-14T10:42:46Z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